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media/image6.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p:sldMasterIdLst>
    <p:sldMasterId id="2147483648" r:id="rId1"/>
    <p:sldMasterId id="2147483652" r:id="rId3"/>
  </p:sldMasterIdLst>
  <p:notesMasterIdLst>
    <p:notesMasterId r:id="rId5"/>
  </p:notesMasterIdLst>
  <p:handoutMasterIdLst>
    <p:handoutMasterId r:id="rId28"/>
  </p:handoutMasterIdLst>
  <p:sldIdLst>
    <p:sldId id="4804" r:id="rId4"/>
    <p:sldId id="4869" r:id="rId6"/>
    <p:sldId id="4839" r:id="rId7"/>
    <p:sldId id="4841" r:id="rId8"/>
    <p:sldId id="4716" r:id="rId9"/>
    <p:sldId id="4664" r:id="rId10"/>
    <p:sldId id="4862" r:id="rId11"/>
    <p:sldId id="4842" r:id="rId12"/>
    <p:sldId id="4848" r:id="rId13"/>
    <p:sldId id="4847" r:id="rId14"/>
    <p:sldId id="4858" r:id="rId15"/>
    <p:sldId id="4861" r:id="rId16"/>
    <p:sldId id="4863" r:id="rId17"/>
    <p:sldId id="4864" r:id="rId18"/>
    <p:sldId id="4843" r:id="rId19"/>
    <p:sldId id="4846" r:id="rId20"/>
    <p:sldId id="4865" r:id="rId21"/>
    <p:sldId id="4867" r:id="rId22"/>
    <p:sldId id="4866" r:id="rId23"/>
    <p:sldId id="4844" r:id="rId24"/>
    <p:sldId id="4856" r:id="rId25"/>
    <p:sldId id="4868" r:id="rId26"/>
    <p:sldId id="4860" r:id="rId27"/>
  </p:sldIdLst>
  <p:sldSz cx="12858750" cy="7232650"/>
  <p:notesSz cx="6858000" cy="9144000"/>
  <p:custDataLst>
    <p:tags r:id="rId32"/>
  </p:custDataLst>
  <p:defaultTex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itchFamily="2" charset="-122"/>
        <a:cs typeface="+mn-cs"/>
      </a:defRPr>
    </a:lvl1pPr>
    <a:lvl2pPr marL="640080" indent="-182880" algn="l" rtl="0" fontAlgn="base">
      <a:spcBef>
        <a:spcPct val="0"/>
      </a:spcBef>
      <a:spcAft>
        <a:spcPct val="0"/>
      </a:spcAft>
      <a:defRPr kern="1200">
        <a:solidFill>
          <a:schemeClr val="tx1"/>
        </a:solidFill>
        <a:latin typeface="Calibri" panose="020F0502020204030204" pitchFamily="34" charset="0"/>
        <a:ea typeface="宋体" pitchFamily="2" charset="-122"/>
        <a:cs typeface="+mn-cs"/>
      </a:defRPr>
    </a:lvl2pPr>
    <a:lvl3pPr marL="1282700" indent="-368300" algn="l" rtl="0" fontAlgn="base">
      <a:spcBef>
        <a:spcPct val="0"/>
      </a:spcBef>
      <a:spcAft>
        <a:spcPct val="0"/>
      </a:spcAft>
      <a:defRPr kern="1200">
        <a:solidFill>
          <a:schemeClr val="tx1"/>
        </a:solidFill>
        <a:latin typeface="Calibri" panose="020F0502020204030204" pitchFamily="34" charset="0"/>
        <a:ea typeface="宋体" pitchFamily="2" charset="-122"/>
        <a:cs typeface="+mn-cs"/>
      </a:defRPr>
    </a:lvl3pPr>
    <a:lvl4pPr marL="1925955" indent="-554355" algn="l" rtl="0" fontAlgn="base">
      <a:spcBef>
        <a:spcPct val="0"/>
      </a:spcBef>
      <a:spcAft>
        <a:spcPct val="0"/>
      </a:spcAft>
      <a:defRPr kern="1200">
        <a:solidFill>
          <a:schemeClr val="tx1"/>
        </a:solidFill>
        <a:latin typeface="Calibri" panose="020F0502020204030204" pitchFamily="34" charset="0"/>
        <a:ea typeface="宋体" pitchFamily="2" charset="-122"/>
        <a:cs typeface="+mn-cs"/>
      </a:defRPr>
    </a:lvl4pPr>
    <a:lvl5pPr marL="2568575" indent="-739775" algn="l" rtl="0" fontAlgn="base">
      <a:spcBef>
        <a:spcPct val="0"/>
      </a:spcBef>
      <a:spcAft>
        <a:spcPct val="0"/>
      </a:spcAft>
      <a:defRPr kern="1200">
        <a:solidFill>
          <a:schemeClr val="tx1"/>
        </a:solidFill>
        <a:latin typeface="Calibri" panose="020F0502020204030204" pitchFamily="34" charset="0"/>
        <a:ea typeface="宋体"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itchFamily="2" charset="-122"/>
        <a:cs typeface="+mn-cs"/>
      </a:defRPr>
    </a:lvl9pPr>
  </p:defaultTextStyle>
  <p:extLst>
    <p:ext uri="{EFAFB233-063F-42B5-8137-9DF3F51BA10A}">
      <p15:sldGuideLst xmlns:p15="http://schemas.microsoft.com/office/powerpoint/2012/main">
        <p15:guide id="1" orient="horz" pos="328" userDrawn="1">
          <p15:clr>
            <a:srgbClr val="A4A3A4"/>
          </p15:clr>
        </p15:guide>
        <p15:guide id="2" pos="4050" userDrawn="1">
          <p15:clr>
            <a:srgbClr val="A4A3A4"/>
          </p15:clr>
        </p15:guide>
        <p15:guide id="3" pos="557" userDrawn="1">
          <p15:clr>
            <a:srgbClr val="A4A3A4"/>
          </p15:clr>
        </p15:guide>
        <p15:guide id="5" orient="horz" pos="4183" userDrawn="1">
          <p15:clr>
            <a:srgbClr val="A4A3A4"/>
          </p15:clr>
        </p15:guide>
        <p15:guide id="6" pos="7497" userDrawn="1">
          <p15:clr>
            <a:srgbClr val="A4A3A4"/>
          </p15:clr>
        </p15:guide>
        <p15:guide id="7" pos="690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DE4C3"/>
    <a:srgbClr val="329589"/>
    <a:srgbClr val="8DB04B"/>
    <a:srgbClr val="A47291"/>
    <a:srgbClr val="4A6644"/>
    <a:srgbClr val="486041"/>
    <a:srgbClr val="134B73"/>
    <a:srgbClr val="73A6A3"/>
    <a:srgbClr val="FBB80D"/>
    <a:srgbClr val="ED1C2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847" autoAdjust="0"/>
    <p:restoredTop sz="95748" autoAdjust="0"/>
  </p:normalViewPr>
  <p:slideViewPr>
    <p:cSldViewPr showGuides="1">
      <p:cViewPr varScale="1">
        <p:scale>
          <a:sx n="115" d="100"/>
          <a:sy n="115" d="100"/>
        </p:scale>
        <p:origin x="448" y="200"/>
      </p:cViewPr>
      <p:guideLst>
        <p:guide orient="horz" pos="328"/>
        <p:guide pos="4050"/>
        <p:guide pos="557"/>
        <p:guide orient="horz" pos="4183"/>
        <p:guide pos="7497"/>
        <p:guide pos="6908"/>
      </p:guideLst>
    </p:cSldViewPr>
  </p:slideViewPr>
  <p:outlineViewPr>
    <p:cViewPr>
      <p:scale>
        <a:sx n="100" d="100"/>
        <a:sy n="100" d="100"/>
      </p:scale>
      <p:origin x="0" y="-10374"/>
    </p:cViewPr>
  </p:outlineViewPr>
  <p:notesTextViewPr>
    <p:cViewPr>
      <p:scale>
        <a:sx n="1" d="1"/>
        <a:sy n="1" d="1"/>
      </p:scale>
      <p:origin x="0" y="0"/>
    </p:cViewPr>
  </p:notesTextViewPr>
  <p:sorterViewPr>
    <p:cViewPr>
      <p:scale>
        <a:sx n="33" d="100"/>
        <a:sy n="33" d="100"/>
      </p:scale>
      <p:origin x="0" y="0"/>
    </p:cViewPr>
  </p:sorterViewPr>
  <p:notesViewPr>
    <p:cSldViewPr>
      <p:cViewPr varScale="1">
        <p:scale>
          <a:sx n="65" d="100"/>
          <a:sy n="65" d="100"/>
        </p:scale>
        <p:origin x="2796" y="54"/>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notesMaster" Target="notesMasters/notesMaster1.xml"/><Relationship Id="rId4" Type="http://schemas.openxmlformats.org/officeDocument/2006/relationships/slide" Target="slides/slide1.xml"/><Relationship Id="rId32" Type="http://schemas.openxmlformats.org/officeDocument/2006/relationships/tags" Target="tags/tag12.xml"/><Relationship Id="rId31" Type="http://schemas.openxmlformats.org/officeDocument/2006/relationships/tableStyles" Target="tableStyles.xml"/><Relationship Id="rId30" Type="http://schemas.openxmlformats.org/officeDocument/2006/relationships/viewProps" Target="viewProps.xml"/><Relationship Id="rId3" Type="http://schemas.openxmlformats.org/officeDocument/2006/relationships/slideMaster" Target="slideMasters/slideMaster2.xml"/><Relationship Id="rId29" Type="http://schemas.openxmlformats.org/officeDocument/2006/relationships/presProps" Target="presProps.xml"/><Relationship Id="rId28" Type="http://schemas.openxmlformats.org/officeDocument/2006/relationships/handoutMaster" Target="handoutMasters/handoutMaster1.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9630DBF-D010-4114-9DE3-41E342A27C18}"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4D1D107-4CC9-43CA-8CA8-36E1DF70D5F2}"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pPr>
              <a:defRPr/>
            </a:pPr>
            <a:fld id="{06024D97-E667-405D-B634-E583E2108D71}" type="datetimeFigureOut">
              <a:rPr lang="zh-CN" altLang="en-US"/>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noProof="0"/>
              <a:t>单击此处编辑母版文本样式</a:t>
            </a:r>
            <a:endParaRPr lang="zh-CN" altLang="en-US" noProof="0"/>
          </a:p>
          <a:p>
            <a:pPr lvl="1"/>
            <a:r>
              <a:rPr lang="zh-CN" altLang="en-US" noProof="0"/>
              <a:t>第二级</a:t>
            </a:r>
            <a:endParaRPr lang="zh-CN" altLang="en-US" noProof="0"/>
          </a:p>
          <a:p>
            <a:pPr lvl="2"/>
            <a:r>
              <a:rPr lang="zh-CN" altLang="en-US" noProof="0"/>
              <a:t>第三级</a:t>
            </a:r>
            <a:endParaRPr lang="zh-CN" altLang="en-US" noProof="0"/>
          </a:p>
          <a:p>
            <a:pPr lvl="3"/>
            <a:r>
              <a:rPr lang="zh-CN" altLang="en-US" noProof="0"/>
              <a:t>第四级</a:t>
            </a:r>
            <a:endParaRPr lang="zh-CN" altLang="en-US" noProof="0"/>
          </a:p>
          <a:p>
            <a:pPr lvl="4"/>
            <a:r>
              <a:rPr lang="zh-CN" altLang="en-US" noProof="0"/>
              <a:t>第五级</a:t>
            </a:r>
            <a:endParaRPr lang="zh-CN" altLang="en-US" noProof="0"/>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lstStyle>
            <a:lvl1pPr algn="r">
              <a:defRPr sz="1200"/>
            </a:lvl1pPr>
          </a:lstStyle>
          <a:p>
            <a:fld id="{418F03C3-53C1-4F10-8DAF-D1F318E96C6E}" type="slidenum">
              <a:rPr lang="zh-CN" altLang="en-US"/>
            </a:fld>
            <a:endParaRPr lang="zh-CN"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300" kern="1200">
        <a:solidFill>
          <a:schemeClr val="tx1"/>
        </a:solidFill>
        <a:latin typeface="+mn-lt"/>
        <a:ea typeface="+mn-ea"/>
        <a:cs typeface="+mn-cs"/>
      </a:defRPr>
    </a:lvl1pPr>
    <a:lvl2pPr marL="455930" algn="l" rtl="0" eaLnBrk="0" fontAlgn="base" hangingPunct="0">
      <a:spcBef>
        <a:spcPct val="30000"/>
      </a:spcBef>
      <a:spcAft>
        <a:spcPct val="0"/>
      </a:spcAft>
      <a:defRPr sz="1300" kern="1200">
        <a:solidFill>
          <a:schemeClr val="tx1"/>
        </a:solidFill>
        <a:latin typeface="+mn-lt"/>
        <a:ea typeface="+mn-ea"/>
        <a:cs typeface="+mn-cs"/>
      </a:defRPr>
    </a:lvl2pPr>
    <a:lvl3pPr marL="913130" algn="l" rtl="0" eaLnBrk="0" fontAlgn="base" hangingPunct="0">
      <a:spcBef>
        <a:spcPct val="30000"/>
      </a:spcBef>
      <a:spcAft>
        <a:spcPct val="0"/>
      </a:spcAft>
      <a:defRPr sz="1300" kern="1200">
        <a:solidFill>
          <a:schemeClr val="tx1"/>
        </a:solidFill>
        <a:latin typeface="+mn-lt"/>
        <a:ea typeface="+mn-ea"/>
        <a:cs typeface="+mn-cs"/>
      </a:defRPr>
    </a:lvl3pPr>
    <a:lvl4pPr marL="1370330" algn="l" rtl="0" eaLnBrk="0" fontAlgn="base" hangingPunct="0">
      <a:spcBef>
        <a:spcPct val="30000"/>
      </a:spcBef>
      <a:spcAft>
        <a:spcPct val="0"/>
      </a:spcAft>
      <a:defRPr sz="1300" kern="1200">
        <a:solidFill>
          <a:schemeClr val="tx1"/>
        </a:solidFill>
        <a:latin typeface="+mn-lt"/>
        <a:ea typeface="+mn-ea"/>
        <a:cs typeface="+mn-cs"/>
      </a:defRPr>
    </a:lvl4pPr>
    <a:lvl5pPr marL="1827530" algn="l" rtl="0" eaLnBrk="0" fontAlgn="base" hangingPunct="0">
      <a:spcBef>
        <a:spcPct val="30000"/>
      </a:spcBef>
      <a:spcAft>
        <a:spcPct val="0"/>
      </a:spcAft>
      <a:defRPr sz="1300" kern="1200">
        <a:solidFill>
          <a:schemeClr val="tx1"/>
        </a:solidFill>
        <a:latin typeface="+mn-lt"/>
        <a:ea typeface="+mn-ea"/>
        <a:cs typeface="+mn-cs"/>
      </a:defRPr>
    </a:lvl5pPr>
    <a:lvl6pPr marL="2285365" algn="l" defTabSz="914400" rtl="0" eaLnBrk="1" latinLnBrk="0" hangingPunct="1">
      <a:defRPr sz="1300" kern="1200">
        <a:solidFill>
          <a:schemeClr val="tx1"/>
        </a:solidFill>
        <a:latin typeface="+mn-lt"/>
        <a:ea typeface="+mn-ea"/>
        <a:cs typeface="+mn-cs"/>
      </a:defRPr>
    </a:lvl6pPr>
    <a:lvl7pPr marL="2742565" algn="l" defTabSz="914400" rtl="0" eaLnBrk="1" latinLnBrk="0" hangingPunct="1">
      <a:defRPr sz="1300" kern="1200">
        <a:solidFill>
          <a:schemeClr val="tx1"/>
        </a:solidFill>
        <a:latin typeface="+mn-lt"/>
        <a:ea typeface="+mn-ea"/>
        <a:cs typeface="+mn-cs"/>
      </a:defRPr>
    </a:lvl7pPr>
    <a:lvl8pPr marL="3199765" algn="l" defTabSz="914400" rtl="0" eaLnBrk="1" latinLnBrk="0" hangingPunct="1">
      <a:defRPr sz="1300" kern="1200">
        <a:solidFill>
          <a:schemeClr val="tx1"/>
        </a:solidFill>
        <a:latin typeface="+mn-lt"/>
        <a:ea typeface="+mn-ea"/>
        <a:cs typeface="+mn-cs"/>
      </a:defRPr>
    </a:lvl8pPr>
    <a:lvl9pPr marL="3656965" algn="l" defTabSz="914400" rtl="0" eaLnBrk="1" latinLnBrk="0" hangingPunct="1">
      <a:defRPr sz="13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26B02EC-97C0-4E19-AA45-E904FCC1D11E}" type="slidenum">
              <a:rPr lang="en-GB" smtClean="0"/>
            </a:fld>
            <a:endParaRPr lang="en-GB"/>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26B02EC-97C0-4E19-AA45-E904FCC1D11E}" type="slidenum">
              <a:rPr lang="en-GB" smtClean="0"/>
            </a:fld>
            <a:endParaRPr lang="en-GB"/>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26B02EC-97C0-4E19-AA45-E904FCC1D11E}" type="slidenum">
              <a:rPr lang="en-GB" smtClean="0"/>
            </a:fld>
            <a:endParaRPr lang="en-GB"/>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26B02EC-97C0-4E19-AA45-E904FCC1D11E}" type="slidenum">
              <a:rPr lang="en-GB" smtClean="0"/>
            </a:fld>
            <a:endParaRPr lang="en-GB"/>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26B02EC-97C0-4E19-AA45-E904FCC1D11E}" type="slidenum">
              <a:rPr lang="en-GB" smtClean="0"/>
            </a:fld>
            <a:endParaRPr lang="en-GB"/>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26B02EC-97C0-4E19-AA45-E904FCC1D11E}" type="slidenum">
              <a:rPr lang="en-GB" smtClean="0"/>
            </a:fld>
            <a:endParaRPr lang="en-GB"/>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id-ID"/>
          </a:p>
        </p:txBody>
      </p:sp>
      <p:sp>
        <p:nvSpPr>
          <p:cNvPr id="4" name="Slide Number Placeholder 3"/>
          <p:cNvSpPr>
            <a:spLocks noGrp="1"/>
          </p:cNvSpPr>
          <p:nvPr>
            <p:ph type="sldNum" sz="quarter" idx="10"/>
          </p:nvPr>
        </p:nvSpPr>
        <p:spPr/>
        <p:txBody>
          <a:bodyPr/>
          <a:lstStyle/>
          <a:p>
            <a:fld id="{74D1495A-DD81-44F4-9F54-1F39867BF2D9}" type="slidenum">
              <a:rPr lang="en-US" smtClean="0"/>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26B02EC-97C0-4E19-AA45-E904FCC1D11E}" type="slidenum">
              <a:rPr lang="en-GB" smtClean="0"/>
            </a:fld>
            <a:endParaRPr lang="en-GB"/>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4_空白">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E3AD87B8-9A4B-45E2-BBE5-FB86ADE287A3}"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37AAA611-6692-4583-86AB-5AB9B972BD46}"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AAC620A9-DA74-42BF-9043-257E1E63600C}"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D085759F-E270-46AF-BBBD-F20907FA53AF}"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5" Type="http://schemas.openxmlformats.org/officeDocument/2006/relationships/theme" Target="../theme/theme1.xml"/><Relationship Id="rId4" Type="http://schemas.openxmlformats.org/officeDocument/2006/relationships/image" Target="../media/image1.png"/><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84238" y="385763"/>
            <a:ext cx="11090275" cy="1397000"/>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84238" y="1925638"/>
            <a:ext cx="11090275" cy="4589462"/>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84238" y="6704013"/>
            <a:ext cx="2892425" cy="384175"/>
          </a:xfrm>
          <a:prstGeom prst="rect">
            <a:avLst/>
          </a:prstGeom>
        </p:spPr>
        <p:txBody>
          <a:bodyPr vert="horz" lIns="91440" tIns="45720" rIns="91440" bIns="45720" rtlCol="0" anchor="ctr"/>
          <a:lstStyle>
            <a:lvl1pPr algn="l">
              <a:defRPr sz="1200">
                <a:solidFill>
                  <a:schemeClr val="tx1">
                    <a:tint val="75000"/>
                  </a:schemeClr>
                </a:solidFill>
              </a:defRPr>
            </a:lvl1pPr>
          </a:lstStyle>
          <a:p>
            <a:fld id="{32BF82D2-7A68-459D-A996-9BDDA2518FA4}" type="datetimeFigureOut">
              <a:rPr lang="zh-CN" altLang="en-US" smtClean="0"/>
            </a:fld>
            <a:endParaRPr lang="zh-CN" altLang="en-US"/>
          </a:p>
        </p:txBody>
      </p:sp>
      <p:sp>
        <p:nvSpPr>
          <p:cNvPr id="5" name="页脚占位符 4"/>
          <p:cNvSpPr>
            <a:spLocks noGrp="1"/>
          </p:cNvSpPr>
          <p:nvPr>
            <p:ph type="ftr" sz="quarter" idx="3"/>
          </p:nvPr>
        </p:nvSpPr>
        <p:spPr>
          <a:xfrm>
            <a:off x="4259263" y="6704013"/>
            <a:ext cx="4340225" cy="38417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9082088" y="6704013"/>
            <a:ext cx="2892425" cy="384175"/>
          </a:xfrm>
          <a:prstGeom prst="rect">
            <a:avLst/>
          </a:prstGeom>
        </p:spPr>
        <p:txBody>
          <a:bodyPr vert="horz" lIns="91440" tIns="45720" rIns="91440" bIns="45720" rtlCol="0" anchor="ctr"/>
          <a:lstStyle>
            <a:lvl1pPr algn="r">
              <a:defRPr sz="1200">
                <a:solidFill>
                  <a:schemeClr val="tx1">
                    <a:tint val="75000"/>
                  </a:schemeClr>
                </a:solidFill>
              </a:defRPr>
            </a:lvl1pPr>
          </a:lstStyle>
          <a:p>
            <a:fld id="{3E01EE5D-26FB-46D5-A381-ECFB35BF1D34}" type="slidenum">
              <a:rPr lang="zh-CN" altLang="en-US" smtClean="0"/>
            </a:fld>
            <a:endParaRPr lang="zh-CN" altLang="en-US"/>
          </a:p>
        </p:txBody>
      </p:sp>
      <p:pic>
        <p:nvPicPr>
          <p:cNvPr id="8" name="图片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52" y="0"/>
            <a:ext cx="12858045" cy="7232650"/>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84238" y="385763"/>
            <a:ext cx="11090275" cy="1397000"/>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84238" y="1925638"/>
            <a:ext cx="11090275" cy="4589462"/>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84238" y="6704013"/>
            <a:ext cx="2892425" cy="384175"/>
          </a:xfrm>
          <a:prstGeom prst="rect">
            <a:avLst/>
          </a:prstGeom>
        </p:spPr>
        <p:txBody>
          <a:bodyPr vert="horz" lIns="91440" tIns="45720" rIns="91440" bIns="45720" rtlCol="0" anchor="ctr"/>
          <a:lstStyle>
            <a:lvl1pPr algn="l">
              <a:defRPr sz="1200">
                <a:solidFill>
                  <a:schemeClr val="tx1">
                    <a:tint val="75000"/>
                  </a:schemeClr>
                </a:solidFill>
              </a:defRPr>
            </a:lvl1pPr>
          </a:lstStyle>
          <a:p>
            <a:fld id="{AAC620A9-DA74-42BF-9043-257E1E63600C}" type="datetimeFigureOut">
              <a:rPr lang="zh-CN" altLang="en-US" smtClean="0"/>
            </a:fld>
            <a:endParaRPr lang="zh-CN" altLang="en-US"/>
          </a:p>
        </p:txBody>
      </p:sp>
      <p:sp>
        <p:nvSpPr>
          <p:cNvPr id="5" name="页脚占位符 4"/>
          <p:cNvSpPr>
            <a:spLocks noGrp="1"/>
          </p:cNvSpPr>
          <p:nvPr>
            <p:ph type="ftr" sz="quarter" idx="3"/>
          </p:nvPr>
        </p:nvSpPr>
        <p:spPr>
          <a:xfrm>
            <a:off x="4259263" y="6704013"/>
            <a:ext cx="4340225" cy="38417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9082088" y="6704013"/>
            <a:ext cx="2892425" cy="384175"/>
          </a:xfrm>
          <a:prstGeom prst="rect">
            <a:avLst/>
          </a:prstGeom>
        </p:spPr>
        <p:txBody>
          <a:bodyPr vert="horz" lIns="91440" tIns="45720" rIns="91440" bIns="45720" rtlCol="0" anchor="ctr"/>
          <a:lstStyle>
            <a:lvl1pPr algn="r">
              <a:defRPr sz="1200">
                <a:solidFill>
                  <a:schemeClr val="tx1">
                    <a:tint val="75000"/>
                  </a:schemeClr>
                </a:solidFill>
              </a:defRPr>
            </a:lvl1pPr>
          </a:lstStyle>
          <a:p>
            <a:fld id="{D085759F-E270-46AF-BBBD-F20907FA53AF}"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5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4.xml"/><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3.xml"/><Relationship Id="rId1" Type="http://schemas.openxmlformats.org/officeDocument/2006/relationships/tags" Target="../tags/tag9.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3.xml"/><Relationship Id="rId1" Type="http://schemas.openxmlformats.org/officeDocument/2006/relationships/tags" Target="../tags/tag1.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3.xml"/><Relationship Id="rId1" Type="http://schemas.openxmlformats.org/officeDocument/2006/relationships/tags" Target="../tags/tag10.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notesSlide" Target="../notesSlides/notesSlide22.xml"/><Relationship Id="rId7" Type="http://schemas.openxmlformats.org/officeDocument/2006/relationships/slideLayout" Target="../slideLayouts/slideLayout3.xml"/><Relationship Id="rId6" Type="http://schemas.openxmlformats.org/officeDocument/2006/relationships/hyperlink" Target="https://en.wikipedia.org/wiki/Bun" TargetMode="External"/><Relationship Id="rId5" Type="http://schemas.openxmlformats.org/officeDocument/2006/relationships/hyperlink" Target="https://bun.sh/" TargetMode="External"/><Relationship Id="rId4" Type="http://schemas.openxmlformats.org/officeDocument/2006/relationships/hyperlink" Target="https://zhuanlan.zhihu.com/p/655719481" TargetMode="External"/><Relationship Id="rId3" Type="http://schemas.openxmlformats.org/officeDocument/2006/relationships/hyperlink" Target="https://www.51cto.com/article/769280.html" TargetMode="External"/><Relationship Id="rId2" Type="http://schemas.openxmlformats.org/officeDocument/2006/relationships/hyperlink" Target="http://c.biancheng.net/view/9338.html" TargetMode="External"/><Relationship Id="rId1" Type="http://schemas.openxmlformats.org/officeDocument/2006/relationships/tags" Target="../tags/tag11.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3.xml.rels><?xml version="1.0" encoding="UTF-8" standalone="yes"?>
<Relationships xmlns="http://schemas.openxmlformats.org/package/2006/relationships"><Relationship Id="rId9" Type="http://schemas.openxmlformats.org/officeDocument/2006/relationships/image" Target="../media/image6.svg"/><Relationship Id="rId8" Type="http://schemas.openxmlformats.org/officeDocument/2006/relationships/image" Target="../media/image5.png"/><Relationship Id="rId7" Type="http://schemas.openxmlformats.org/officeDocument/2006/relationships/image" Target="../media/image4.jpeg"/><Relationship Id="rId6" Type="http://schemas.openxmlformats.org/officeDocument/2006/relationships/image" Target="../media/image3.jpeg"/><Relationship Id="rId5" Type="http://schemas.openxmlformats.org/officeDocument/2006/relationships/tags" Target="../tags/tag6.xml"/><Relationship Id="rId4" Type="http://schemas.openxmlformats.org/officeDocument/2006/relationships/tags" Target="../tags/tag5.xml"/><Relationship Id="rId3" Type="http://schemas.openxmlformats.org/officeDocument/2006/relationships/tags" Target="../tags/tag4.xml"/><Relationship Id="rId2" Type="http://schemas.openxmlformats.org/officeDocument/2006/relationships/tags" Target="../tags/tag3.xml"/><Relationship Id="rId11" Type="http://schemas.openxmlformats.org/officeDocument/2006/relationships/notesSlide" Target="../notesSlides/notesSlide3.xml"/><Relationship Id="rId10" Type="http://schemas.openxmlformats.org/officeDocument/2006/relationships/slideLayout" Target="../slideLayouts/slideLayout2.xml"/><Relationship Id="rId1" Type="http://schemas.openxmlformats.org/officeDocument/2006/relationships/tags" Target="../tags/tag2.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3.xml"/><Relationship Id="rId1" Type="http://schemas.openxmlformats.org/officeDocument/2006/relationships/tags" Target="../tags/tag7.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xml"/><Relationship Id="rId1" Type="http://schemas.openxmlformats.org/officeDocument/2006/relationships/image" Target="../media/image3.jpe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xml"/><Relationship Id="rId1" Type="http://schemas.openxmlformats.org/officeDocument/2006/relationships/image" Target="../media/image4.jpeg"/></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1.xml"/><Relationship Id="rId2" Type="http://schemas.openxmlformats.org/officeDocument/2006/relationships/image" Target="../media/image6.svg"/><Relationship Id="rId1"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3.xml"/><Relationship Id="rId1" Type="http://schemas.openxmlformats.org/officeDocument/2006/relationships/tags" Target="../tags/tag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705" y="0"/>
            <a:ext cx="12858045" cy="7232650"/>
          </a:xfrm>
          <a:prstGeom prst="rect">
            <a:avLst/>
          </a:prstGeom>
        </p:spPr>
      </p:pic>
      <p:sp>
        <p:nvSpPr>
          <p:cNvPr id="16" name="矩形 259"/>
          <p:cNvSpPr>
            <a:spLocks noChangeArrowheads="1"/>
          </p:cNvSpPr>
          <p:nvPr/>
        </p:nvSpPr>
        <p:spPr bwMode="auto">
          <a:xfrm>
            <a:off x="1532831" y="2552754"/>
            <a:ext cx="10153127" cy="8309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9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9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9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9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9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9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9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9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9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buNone/>
            </a:pPr>
            <a:r>
              <a:rPr lang="en-US" altLang="zh-CN" sz="5400" b="1" dirty="0">
                <a:solidFill>
                  <a:schemeClr val="bg1"/>
                </a:solidFill>
                <a:latin typeface="Arial" panose="020B0604020202090204" pitchFamily="34" charset="0"/>
                <a:cs typeface="Arial" panose="020B0604020202090204" pitchFamily="34" charset="0"/>
              </a:rPr>
              <a:t>Compare</a:t>
            </a:r>
            <a:r>
              <a:rPr lang="zh-CN" altLang="en-US" sz="5400" b="1" dirty="0">
                <a:solidFill>
                  <a:schemeClr val="bg1"/>
                </a:solidFill>
                <a:latin typeface="Arial" panose="020B0604020202090204" pitchFamily="34" charset="0"/>
                <a:cs typeface="Arial" panose="020B0604020202090204" pitchFamily="34" charset="0"/>
              </a:rPr>
              <a:t> </a:t>
            </a:r>
            <a:r>
              <a:rPr lang="en-US" altLang="zh-CN" sz="5400" b="1" dirty="0">
                <a:solidFill>
                  <a:schemeClr val="bg1"/>
                </a:solidFill>
                <a:latin typeface="Arial" panose="020B0604020202090204" pitchFamily="34" charset="0"/>
                <a:cs typeface="Arial" panose="020B0604020202090204" pitchFamily="34" charset="0"/>
              </a:rPr>
              <a:t>Node.js </a:t>
            </a:r>
            <a:r>
              <a:rPr lang="en-US" altLang="zh-CN" sz="5400" b="1" dirty="0" err="1">
                <a:solidFill>
                  <a:schemeClr val="bg1"/>
                </a:solidFill>
                <a:latin typeface="Arial" panose="020B0604020202090204" pitchFamily="34" charset="0"/>
                <a:cs typeface="Arial" panose="020B0604020202090204" pitchFamily="34" charset="0"/>
              </a:rPr>
              <a:t>Deno</a:t>
            </a:r>
            <a:r>
              <a:rPr lang="en-US" altLang="zh-CN" sz="5400" b="1" dirty="0">
                <a:solidFill>
                  <a:schemeClr val="bg1"/>
                </a:solidFill>
                <a:latin typeface="Arial" panose="020B0604020202090204" pitchFamily="34" charset="0"/>
                <a:cs typeface="Arial" panose="020B0604020202090204" pitchFamily="34" charset="0"/>
              </a:rPr>
              <a:t> Bun  </a:t>
            </a:r>
            <a:endParaRPr lang="en-US" altLang="zh-CN" sz="5400" b="1" dirty="0">
              <a:solidFill>
                <a:schemeClr val="bg1"/>
              </a:solidFill>
              <a:latin typeface="Arial" panose="020B0604020202090204" pitchFamily="34" charset="0"/>
              <a:cs typeface="Arial" panose="020B0604020202090204" pitchFamily="34" charset="0"/>
            </a:endParaRPr>
          </a:p>
        </p:txBody>
      </p:sp>
      <p:sp>
        <p:nvSpPr>
          <p:cNvPr id="17" name="矩形 259"/>
          <p:cNvSpPr>
            <a:spLocks noChangeArrowheads="1"/>
          </p:cNvSpPr>
          <p:nvPr/>
        </p:nvSpPr>
        <p:spPr bwMode="auto">
          <a:xfrm>
            <a:off x="4592955" y="4120515"/>
            <a:ext cx="5192395" cy="16052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t" anchorCtr="0">
            <a:spAutoFit/>
          </a:bodyPr>
          <a:lstStyle>
            <a:lvl1pPr>
              <a:spcBef>
                <a:spcPct val="20000"/>
              </a:spcBef>
              <a:buFont typeface="Arial" panose="020B060402020209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9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9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9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9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9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9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9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9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en-US" altLang="zh-CN" sz="1800" dirty="0">
                <a:solidFill>
                  <a:schemeClr val="bg1"/>
                </a:solidFill>
                <a:cs typeface="Arial" panose="020B0604020202090204" pitchFamily="34" charset="0"/>
              </a:rPr>
              <a:t>Team numbers:</a:t>
            </a:r>
            <a:endParaRPr lang="en-US" altLang="zh-CN" sz="1800" dirty="0">
              <a:solidFill>
                <a:schemeClr val="bg1"/>
              </a:solidFill>
              <a:cs typeface="Arial" panose="020B0604020202090204" pitchFamily="34" charset="0"/>
            </a:endParaRPr>
          </a:p>
          <a:p>
            <a:pPr>
              <a:buNone/>
            </a:pPr>
            <a:r>
              <a:rPr lang="en-US" altLang="zh-CN" sz="1800" dirty="0">
                <a:solidFill>
                  <a:schemeClr val="bg1"/>
                </a:solidFill>
                <a:cs typeface="Arial" panose="020B0604020202090204" pitchFamily="34" charset="0"/>
              </a:rPr>
              <a:t>Rafael </a:t>
            </a:r>
            <a:r>
              <a:rPr lang="en-US" altLang="zh-CN" sz="1800" dirty="0" err="1">
                <a:solidFill>
                  <a:schemeClr val="bg1"/>
                </a:solidFill>
                <a:cs typeface="Arial" panose="020B0604020202090204" pitchFamily="34" charset="0"/>
              </a:rPr>
              <a:t>Guias</a:t>
            </a:r>
            <a:r>
              <a:rPr lang="en-US" altLang="zh-CN" sz="1800" dirty="0">
                <a:solidFill>
                  <a:schemeClr val="bg1"/>
                </a:solidFill>
                <a:cs typeface="Arial" panose="020B0604020202090204" pitchFamily="34" charset="0"/>
              </a:rPr>
              <a:t>, </a:t>
            </a:r>
            <a:r>
              <a:rPr lang="zh-CN" altLang="en-US" sz="1800" dirty="0">
                <a:solidFill>
                  <a:schemeClr val="bg1"/>
                </a:solidFill>
                <a:cs typeface="Arial" panose="020B0604020202090204" pitchFamily="34" charset="0"/>
              </a:rPr>
              <a:t>拉法</a:t>
            </a:r>
            <a:r>
              <a:rPr lang="en-US" altLang="zh-CN" sz="1800" dirty="0">
                <a:solidFill>
                  <a:schemeClr val="bg1"/>
                </a:solidFill>
                <a:cs typeface="Arial" panose="020B0604020202090204" pitchFamily="34" charset="0"/>
              </a:rPr>
              <a:t>.</a:t>
            </a:r>
            <a:r>
              <a:rPr lang="zh-CN" altLang="en-US" sz="1800" dirty="0">
                <a:solidFill>
                  <a:schemeClr val="bg1"/>
                </a:solidFill>
                <a:cs typeface="Arial" panose="020B0604020202090204" pitchFamily="34" charset="0"/>
              </a:rPr>
              <a:t>吉亚</a:t>
            </a:r>
            <a:r>
              <a:rPr lang="en-US" altLang="zh-CN" sz="1800" dirty="0">
                <a:solidFill>
                  <a:schemeClr val="bg1"/>
                </a:solidFill>
                <a:cs typeface="Arial" panose="020B0604020202090204" pitchFamily="34" charset="0"/>
              </a:rPr>
              <a:t>, b00378786</a:t>
            </a:r>
            <a:endParaRPr lang="en-US" altLang="zh-CN" sz="1800" dirty="0">
              <a:solidFill>
                <a:schemeClr val="bg1"/>
              </a:solidFill>
              <a:cs typeface="Arial" panose="020B0604020202090204" pitchFamily="34" charset="0"/>
            </a:endParaRPr>
          </a:p>
          <a:p>
            <a:pPr>
              <a:buNone/>
            </a:pPr>
            <a:r>
              <a:rPr lang="en-US" altLang="zh-CN" sz="1800" dirty="0" err="1">
                <a:solidFill>
                  <a:schemeClr val="bg1"/>
                </a:solidFill>
                <a:cs typeface="Arial" panose="020B0604020202090204" pitchFamily="34" charset="0"/>
              </a:rPr>
              <a:t>Yaowu</a:t>
            </a:r>
            <a:r>
              <a:rPr lang="en-US" altLang="zh-CN" sz="1800" dirty="0">
                <a:solidFill>
                  <a:schemeClr val="bg1"/>
                </a:solidFill>
                <a:cs typeface="Arial" panose="020B0604020202090204" pitchFamily="34" charset="0"/>
              </a:rPr>
              <a:t> Zhang, </a:t>
            </a:r>
            <a:r>
              <a:rPr lang="zh-CN" altLang="en-US" sz="1800" dirty="0">
                <a:solidFill>
                  <a:schemeClr val="bg1"/>
                </a:solidFill>
                <a:cs typeface="Arial" panose="020B0604020202090204" pitchFamily="34" charset="0"/>
              </a:rPr>
              <a:t>张耀午</a:t>
            </a:r>
            <a:r>
              <a:rPr lang="en-US" altLang="zh-CN" sz="1800" dirty="0">
                <a:solidFill>
                  <a:schemeClr val="bg1"/>
                </a:solidFill>
                <a:cs typeface="Arial" panose="020B0604020202090204" pitchFamily="34" charset="0"/>
              </a:rPr>
              <a:t>, b01656014</a:t>
            </a:r>
            <a:endParaRPr lang="en-US" altLang="zh-CN" sz="1800" dirty="0">
              <a:solidFill>
                <a:schemeClr val="bg1"/>
              </a:solidFill>
              <a:cs typeface="Arial" panose="020B0604020202090204" pitchFamily="34" charset="0"/>
            </a:endParaRPr>
          </a:p>
          <a:p>
            <a:pPr>
              <a:buNone/>
            </a:pPr>
            <a:r>
              <a:rPr lang="en-US" altLang="zh-CN" sz="1800" dirty="0" err="1">
                <a:solidFill>
                  <a:schemeClr val="bg1"/>
                </a:solidFill>
                <a:cs typeface="Arial" panose="020B0604020202090204" pitchFamily="34" charset="0"/>
              </a:rPr>
              <a:t>Ziyi</a:t>
            </a:r>
            <a:r>
              <a:rPr lang="en-US" altLang="zh-CN" sz="1800" dirty="0">
                <a:solidFill>
                  <a:schemeClr val="bg1"/>
                </a:solidFill>
                <a:cs typeface="Arial" panose="020B0604020202090204" pitchFamily="34" charset="0"/>
              </a:rPr>
              <a:t> Xia, </a:t>
            </a:r>
            <a:r>
              <a:rPr lang="zh-CN" altLang="en-US" sz="1800" dirty="0">
                <a:solidFill>
                  <a:schemeClr val="bg1"/>
                </a:solidFill>
                <a:cs typeface="Arial" panose="020B0604020202090204" pitchFamily="34" charset="0"/>
              </a:rPr>
              <a:t>夏子轶</a:t>
            </a:r>
            <a:r>
              <a:rPr lang="en-US" altLang="zh-CN" sz="1800" dirty="0">
                <a:solidFill>
                  <a:schemeClr val="bg1"/>
                </a:solidFill>
                <a:cs typeface="Arial" panose="020B0604020202090204" pitchFamily="34" charset="0"/>
              </a:rPr>
              <a:t>, b01655286</a:t>
            </a:r>
            <a:endParaRPr lang="en-US" altLang="zh-CN" sz="1800" dirty="0">
              <a:solidFill>
                <a:schemeClr val="bg1"/>
              </a:solidFill>
              <a:cs typeface="Arial" panose="020B0604020202090204" pitchFamily="34" charset="0"/>
            </a:endParaRPr>
          </a:p>
          <a:p>
            <a:pPr>
              <a:buNone/>
            </a:pPr>
            <a:r>
              <a:rPr lang="en-US" altLang="zh-CN" sz="1800" dirty="0">
                <a:solidFill>
                  <a:schemeClr val="bg1"/>
                </a:solidFill>
                <a:cs typeface="Arial" panose="020B0604020202090204" pitchFamily="34" charset="0"/>
              </a:rPr>
              <a:t>Zhan Jiang, </a:t>
            </a:r>
            <a:r>
              <a:rPr lang="zh-CN" altLang="en-US" sz="1800" dirty="0">
                <a:solidFill>
                  <a:schemeClr val="bg1"/>
                </a:solidFill>
                <a:cs typeface="Arial" panose="020B0604020202090204" pitchFamily="34" charset="0"/>
              </a:rPr>
              <a:t>蒋湛</a:t>
            </a:r>
            <a:r>
              <a:rPr lang="en-US" altLang="zh-CN" sz="1800" dirty="0">
                <a:solidFill>
                  <a:schemeClr val="bg1"/>
                </a:solidFill>
                <a:cs typeface="Arial" panose="020B0604020202090204" pitchFamily="34" charset="0"/>
              </a:rPr>
              <a:t>, b01656074</a:t>
            </a:r>
            <a:endParaRPr lang="en-US" altLang="zh-CN" sz="1800" dirty="0">
              <a:solidFill>
                <a:schemeClr val="bg1"/>
              </a:solidFill>
              <a:cs typeface="Arial" panose="020B0604020202090204" pitchFamily="34" charset="0"/>
            </a:endParaRPr>
          </a:p>
        </p:txBody>
      </p:sp>
      <p:sp>
        <p:nvSpPr>
          <p:cNvPr id="18" name="矩形 259"/>
          <p:cNvSpPr>
            <a:spLocks noChangeArrowheads="1"/>
          </p:cNvSpPr>
          <p:nvPr/>
        </p:nvSpPr>
        <p:spPr bwMode="auto">
          <a:xfrm>
            <a:off x="4861378" y="815289"/>
            <a:ext cx="3135990" cy="176971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9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9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9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9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9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9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9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9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9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buNone/>
            </a:pPr>
            <a:r>
              <a:rPr lang="en-US" altLang="zh-CN" sz="11500" dirty="0">
                <a:solidFill>
                  <a:schemeClr val="bg1"/>
                </a:solidFill>
                <a:latin typeface="Impact" panose="020B0806030902050204" pitchFamily="34" charset="0"/>
                <a:cs typeface="Arial" panose="020B0604020202090204" pitchFamily="34" charset="0"/>
              </a:rPr>
              <a:t>2023</a:t>
            </a:r>
            <a:endParaRPr lang="en-US" altLang="zh-CN" sz="8800" dirty="0">
              <a:solidFill>
                <a:schemeClr val="bg1"/>
              </a:solidFill>
              <a:latin typeface="Impact" panose="020B0806030902050204" pitchFamily="34" charset="0"/>
              <a:cs typeface="Arial" panose="020B060402020209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41" presetClass="entr" presetSubtype="0" fill="hold" grpId="0" nodeType="clickEffect">
                                  <p:stCondLst>
                                    <p:cond delay="0"/>
                                  </p:stCondLst>
                                  <p:iterate type="lt">
                                    <p:tmPct val="10000"/>
                                  </p:iterate>
                                  <p:childTnLst>
                                    <p:set>
                                      <p:cBhvr>
                                        <p:cTn id="11" dur="1" fill="hold">
                                          <p:stCondLst>
                                            <p:cond delay="0"/>
                                          </p:stCondLst>
                                        </p:cTn>
                                        <p:tgtEl>
                                          <p:spTgt spid="18"/>
                                        </p:tgtEl>
                                        <p:attrNameLst>
                                          <p:attrName>style.visibility</p:attrName>
                                        </p:attrNameLst>
                                      </p:cBhvr>
                                      <p:to>
                                        <p:strVal val="visible"/>
                                      </p:to>
                                    </p:set>
                                    <p:anim calcmode="lin" valueType="num">
                                      <p:cBhvr>
                                        <p:cTn id="12" dur="500" fill="hold"/>
                                        <p:tgtEl>
                                          <p:spTgt spid="18"/>
                                        </p:tgtEl>
                                        <p:attrNameLst>
                                          <p:attrName>ppt_x</p:attrName>
                                        </p:attrNameLst>
                                      </p:cBhvr>
                                      <p:tavLst>
                                        <p:tav tm="0">
                                          <p:val>
                                            <p:strVal val="#ppt_x"/>
                                          </p:val>
                                        </p:tav>
                                        <p:tav tm="50000">
                                          <p:val>
                                            <p:strVal val="#ppt_x+.1"/>
                                          </p:val>
                                        </p:tav>
                                        <p:tav tm="100000">
                                          <p:val>
                                            <p:strVal val="#ppt_x"/>
                                          </p:val>
                                        </p:tav>
                                      </p:tavLst>
                                    </p:anim>
                                    <p:anim calcmode="lin" valueType="num">
                                      <p:cBhvr>
                                        <p:cTn id="13" dur="500" fill="hold"/>
                                        <p:tgtEl>
                                          <p:spTgt spid="18"/>
                                        </p:tgtEl>
                                        <p:attrNameLst>
                                          <p:attrName>ppt_y</p:attrName>
                                        </p:attrNameLst>
                                      </p:cBhvr>
                                      <p:tavLst>
                                        <p:tav tm="0">
                                          <p:val>
                                            <p:strVal val="#ppt_y"/>
                                          </p:val>
                                        </p:tav>
                                        <p:tav tm="100000">
                                          <p:val>
                                            <p:strVal val="#ppt_y"/>
                                          </p:val>
                                        </p:tav>
                                      </p:tavLst>
                                    </p:anim>
                                    <p:anim calcmode="lin" valueType="num">
                                      <p:cBhvr>
                                        <p:cTn id="14" dur="500" fill="hold"/>
                                        <p:tgtEl>
                                          <p:spTgt spid="18"/>
                                        </p:tgtEl>
                                        <p:attrNameLst>
                                          <p:attrName>ppt_h</p:attrName>
                                        </p:attrNameLst>
                                      </p:cBhvr>
                                      <p:tavLst>
                                        <p:tav tm="0">
                                          <p:val>
                                            <p:strVal val="#ppt_h/10"/>
                                          </p:val>
                                        </p:tav>
                                        <p:tav tm="50000">
                                          <p:val>
                                            <p:strVal val="#ppt_h+.01"/>
                                          </p:val>
                                        </p:tav>
                                        <p:tav tm="100000">
                                          <p:val>
                                            <p:strVal val="#ppt_h"/>
                                          </p:val>
                                        </p:tav>
                                      </p:tavLst>
                                    </p:anim>
                                    <p:anim calcmode="lin" valueType="num">
                                      <p:cBhvr>
                                        <p:cTn id="15" dur="500" fill="hold"/>
                                        <p:tgtEl>
                                          <p:spTgt spid="18"/>
                                        </p:tgtEl>
                                        <p:attrNameLst>
                                          <p:attrName>ppt_w</p:attrName>
                                        </p:attrNameLst>
                                      </p:cBhvr>
                                      <p:tavLst>
                                        <p:tav tm="0">
                                          <p:val>
                                            <p:strVal val="#ppt_w/10"/>
                                          </p:val>
                                        </p:tav>
                                        <p:tav tm="50000">
                                          <p:val>
                                            <p:strVal val="#ppt_w+.01"/>
                                          </p:val>
                                        </p:tav>
                                        <p:tav tm="100000">
                                          <p:val>
                                            <p:strVal val="#ppt_w"/>
                                          </p:val>
                                        </p:tav>
                                      </p:tavLst>
                                    </p:anim>
                                    <p:animEffect transition="in" filter="fade">
                                      <p:cBhvr>
                                        <p:cTn id="16" dur="500" tmFilter="0,0; .5, 1; 1, 1"/>
                                        <p:tgtEl>
                                          <p:spTgt spid="18"/>
                                        </p:tgtEl>
                                      </p:cBhvr>
                                    </p:animEffect>
                                  </p:childTnLst>
                                </p:cTn>
                              </p:par>
                            </p:childTnLst>
                          </p:cTn>
                        </p:par>
                        <p:par>
                          <p:cTn id="17" fill="hold">
                            <p:stCondLst>
                              <p:cond delay="650"/>
                            </p:stCondLst>
                            <p:childTnLst>
                              <p:par>
                                <p:cTn id="18" presetID="26" presetClass="emph" presetSubtype="0" fill="hold" grpId="1" nodeType="afterEffect">
                                  <p:stCondLst>
                                    <p:cond delay="0"/>
                                  </p:stCondLst>
                                  <p:iterate type="lt">
                                    <p:tmPct val="0"/>
                                  </p:iterate>
                                  <p:childTnLst>
                                    <p:animEffect transition="out" filter="fade">
                                      <p:cBhvr>
                                        <p:cTn id="19" dur="500" tmFilter="0, 0; .2, .5; .8, .5; 1, 0"/>
                                        <p:tgtEl>
                                          <p:spTgt spid="18"/>
                                        </p:tgtEl>
                                      </p:cBhvr>
                                    </p:animEffect>
                                    <p:animScale>
                                      <p:cBhvr>
                                        <p:cTn id="20" dur="250" autoRev="1" fill="hold"/>
                                        <p:tgtEl>
                                          <p:spTgt spid="18"/>
                                        </p:tgtEl>
                                      </p:cBhvr>
                                      <p:by x="105000" y="105000"/>
                                    </p:animScale>
                                  </p:childTnLst>
                                </p:cTn>
                              </p:par>
                            </p:childTnLst>
                          </p:cTn>
                        </p:par>
                      </p:childTnLst>
                    </p:cTn>
                  </p:par>
                  <p:par>
                    <p:cTn id="21" fill="hold">
                      <p:stCondLst>
                        <p:cond delay="indefinite"/>
                      </p:stCondLst>
                      <p:childTnLst>
                        <p:par>
                          <p:cTn id="22" fill="hold">
                            <p:stCondLst>
                              <p:cond delay="0"/>
                            </p:stCondLst>
                            <p:childTnLst>
                              <p:par>
                                <p:cTn id="23" presetID="41" presetClass="entr" presetSubtype="0" fill="hold" grpId="0" nodeType="clickEffect">
                                  <p:stCondLst>
                                    <p:cond delay="0"/>
                                  </p:stCondLst>
                                  <p:iterate type="lt">
                                    <p:tmPct val="10000"/>
                                  </p:iterate>
                                  <p:childTnLst>
                                    <p:set>
                                      <p:cBhvr>
                                        <p:cTn id="24" dur="1" fill="hold">
                                          <p:stCondLst>
                                            <p:cond delay="0"/>
                                          </p:stCondLst>
                                        </p:cTn>
                                        <p:tgtEl>
                                          <p:spTgt spid="16"/>
                                        </p:tgtEl>
                                        <p:attrNameLst>
                                          <p:attrName>style.visibility</p:attrName>
                                        </p:attrNameLst>
                                      </p:cBhvr>
                                      <p:to>
                                        <p:strVal val="visible"/>
                                      </p:to>
                                    </p:set>
                                    <p:anim calcmode="lin" valueType="num">
                                      <p:cBhvr>
                                        <p:cTn id="25" dur="500" fill="hold"/>
                                        <p:tgtEl>
                                          <p:spTgt spid="16"/>
                                        </p:tgtEl>
                                        <p:attrNameLst>
                                          <p:attrName>ppt_x</p:attrName>
                                        </p:attrNameLst>
                                      </p:cBhvr>
                                      <p:tavLst>
                                        <p:tav tm="0">
                                          <p:val>
                                            <p:strVal val="#ppt_x"/>
                                          </p:val>
                                        </p:tav>
                                        <p:tav tm="50000">
                                          <p:val>
                                            <p:strVal val="#ppt_x+.1"/>
                                          </p:val>
                                        </p:tav>
                                        <p:tav tm="100000">
                                          <p:val>
                                            <p:strVal val="#ppt_x"/>
                                          </p:val>
                                        </p:tav>
                                      </p:tavLst>
                                    </p:anim>
                                    <p:anim calcmode="lin" valueType="num">
                                      <p:cBhvr>
                                        <p:cTn id="26" dur="500" fill="hold"/>
                                        <p:tgtEl>
                                          <p:spTgt spid="16"/>
                                        </p:tgtEl>
                                        <p:attrNameLst>
                                          <p:attrName>ppt_y</p:attrName>
                                        </p:attrNameLst>
                                      </p:cBhvr>
                                      <p:tavLst>
                                        <p:tav tm="0">
                                          <p:val>
                                            <p:strVal val="#ppt_y"/>
                                          </p:val>
                                        </p:tav>
                                        <p:tav tm="100000">
                                          <p:val>
                                            <p:strVal val="#ppt_y"/>
                                          </p:val>
                                        </p:tav>
                                      </p:tavLst>
                                    </p:anim>
                                    <p:anim calcmode="lin" valueType="num">
                                      <p:cBhvr>
                                        <p:cTn id="27" dur="500" fill="hold"/>
                                        <p:tgtEl>
                                          <p:spTgt spid="16"/>
                                        </p:tgtEl>
                                        <p:attrNameLst>
                                          <p:attrName>ppt_h</p:attrName>
                                        </p:attrNameLst>
                                      </p:cBhvr>
                                      <p:tavLst>
                                        <p:tav tm="0">
                                          <p:val>
                                            <p:strVal val="#ppt_h/10"/>
                                          </p:val>
                                        </p:tav>
                                        <p:tav tm="50000">
                                          <p:val>
                                            <p:strVal val="#ppt_h+.01"/>
                                          </p:val>
                                        </p:tav>
                                        <p:tav tm="100000">
                                          <p:val>
                                            <p:strVal val="#ppt_h"/>
                                          </p:val>
                                        </p:tav>
                                      </p:tavLst>
                                    </p:anim>
                                    <p:anim calcmode="lin" valueType="num">
                                      <p:cBhvr>
                                        <p:cTn id="28" dur="500" fill="hold"/>
                                        <p:tgtEl>
                                          <p:spTgt spid="16"/>
                                        </p:tgtEl>
                                        <p:attrNameLst>
                                          <p:attrName>ppt_w</p:attrName>
                                        </p:attrNameLst>
                                      </p:cBhvr>
                                      <p:tavLst>
                                        <p:tav tm="0">
                                          <p:val>
                                            <p:strVal val="#ppt_w/10"/>
                                          </p:val>
                                        </p:tav>
                                        <p:tav tm="50000">
                                          <p:val>
                                            <p:strVal val="#ppt_w+.01"/>
                                          </p:val>
                                        </p:tav>
                                        <p:tav tm="100000">
                                          <p:val>
                                            <p:strVal val="#ppt_w"/>
                                          </p:val>
                                        </p:tav>
                                      </p:tavLst>
                                    </p:anim>
                                    <p:animEffect transition="in" filter="fade">
                                      <p:cBhvr>
                                        <p:cTn id="29" dur="500" tmFilter="0,0; .5, 1; 1, 1"/>
                                        <p:tgtEl>
                                          <p:spTgt spid="16"/>
                                        </p:tgtEl>
                                      </p:cBhvr>
                                    </p:animEffect>
                                  </p:childTnLst>
                                </p:cTn>
                              </p:par>
                            </p:childTnLst>
                          </p:cTn>
                        </p:par>
                        <p:par>
                          <p:cTn id="30" fill="hold">
                            <p:stCondLst>
                              <p:cond delay="1750"/>
                            </p:stCondLst>
                            <p:childTnLst>
                              <p:par>
                                <p:cTn id="31" presetID="26" presetClass="emph" presetSubtype="0" fill="hold" grpId="1" nodeType="afterEffect">
                                  <p:stCondLst>
                                    <p:cond delay="0"/>
                                  </p:stCondLst>
                                  <p:iterate type="lt">
                                    <p:tmPct val="0"/>
                                  </p:iterate>
                                  <p:childTnLst>
                                    <p:animEffect transition="out" filter="fade">
                                      <p:cBhvr>
                                        <p:cTn id="32" dur="500" tmFilter="0, 0; .2, .5; .8, .5; 1, 0"/>
                                        <p:tgtEl>
                                          <p:spTgt spid="16"/>
                                        </p:tgtEl>
                                      </p:cBhvr>
                                    </p:animEffect>
                                    <p:animScale>
                                      <p:cBhvr>
                                        <p:cTn id="33" dur="250" autoRev="1" fill="hold"/>
                                        <p:tgtEl>
                                          <p:spTgt spid="16"/>
                                        </p:tgtEl>
                                      </p:cBhvr>
                                      <p:by x="105000" y="105000"/>
                                    </p:animScale>
                                  </p:childTnLst>
                                </p:cTn>
                              </p:par>
                            </p:childTnLst>
                          </p:cTn>
                        </p:par>
                        <p:par>
                          <p:cTn id="34" fill="hold">
                            <p:stCondLst>
                              <p:cond delay="2250"/>
                            </p:stCondLst>
                            <p:childTnLst>
                              <p:par>
                                <p:cTn id="35" presetID="53" presetClass="entr" presetSubtype="16" fill="hold" grpId="0" nodeType="afterEffect">
                                  <p:stCondLst>
                                    <p:cond delay="0"/>
                                  </p:stCondLst>
                                  <p:childTnLst>
                                    <p:set>
                                      <p:cBhvr>
                                        <p:cTn id="36" dur="1" fill="hold">
                                          <p:stCondLst>
                                            <p:cond delay="0"/>
                                          </p:stCondLst>
                                        </p:cTn>
                                        <p:tgtEl>
                                          <p:spTgt spid="17"/>
                                        </p:tgtEl>
                                        <p:attrNameLst>
                                          <p:attrName>style.visibility</p:attrName>
                                        </p:attrNameLst>
                                      </p:cBhvr>
                                      <p:to>
                                        <p:strVal val="visible"/>
                                      </p:to>
                                    </p:set>
                                    <p:anim calcmode="lin" valueType="num">
                                      <p:cBhvr>
                                        <p:cTn id="37" dur="500" fill="hold"/>
                                        <p:tgtEl>
                                          <p:spTgt spid="17"/>
                                        </p:tgtEl>
                                        <p:attrNameLst>
                                          <p:attrName>ppt_w</p:attrName>
                                        </p:attrNameLst>
                                      </p:cBhvr>
                                      <p:tavLst>
                                        <p:tav tm="0">
                                          <p:val>
                                            <p:fltVal val="0"/>
                                          </p:val>
                                        </p:tav>
                                        <p:tav tm="100000">
                                          <p:val>
                                            <p:strVal val="#ppt_w"/>
                                          </p:val>
                                        </p:tav>
                                      </p:tavLst>
                                    </p:anim>
                                    <p:anim calcmode="lin" valueType="num">
                                      <p:cBhvr>
                                        <p:cTn id="38" dur="500" fill="hold"/>
                                        <p:tgtEl>
                                          <p:spTgt spid="17"/>
                                        </p:tgtEl>
                                        <p:attrNameLst>
                                          <p:attrName>ppt_h</p:attrName>
                                        </p:attrNameLst>
                                      </p:cBhvr>
                                      <p:tavLst>
                                        <p:tav tm="0">
                                          <p:val>
                                            <p:fltVal val="0"/>
                                          </p:val>
                                        </p:tav>
                                        <p:tav tm="100000">
                                          <p:val>
                                            <p:strVal val="#ppt_h"/>
                                          </p:val>
                                        </p:tav>
                                      </p:tavLst>
                                    </p:anim>
                                    <p:animEffect transition="in" filter="fade">
                                      <p:cBhvr>
                                        <p:cTn id="39"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6" grpId="1"/>
      <p:bldP spid="17" grpId="0" bldLvl="0" animBg="1"/>
      <p:bldP spid="18" grpId="0"/>
      <p:bldP spid="18" grpId="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Box 8"/>
          <p:cNvSpPr txBox="1"/>
          <p:nvPr/>
        </p:nvSpPr>
        <p:spPr>
          <a:xfrm>
            <a:off x="3499676" y="290936"/>
            <a:ext cx="5400599" cy="984885"/>
          </a:xfrm>
          <a:prstGeom prst="rect">
            <a:avLst/>
          </a:prstGeom>
          <a:noFill/>
        </p:spPr>
        <p:txBody>
          <a:bodyPr wrap="square" lIns="0" tIns="0" rIns="0" bIns="0" rtlCol="0" anchor="ctr">
            <a:spAutoFit/>
          </a:bodyPr>
          <a:lstStyle/>
          <a:p>
            <a:pPr algn="ctr"/>
            <a:r>
              <a:rPr lang="en-US" altLang="zh-CN" sz="3200" dirty="0">
                <a:latin typeface="Arial" panose="020B0604020202090204" pitchFamily="34" charset="0"/>
                <a:ea typeface="微软雅黑" panose="020B0503020204020204" pitchFamily="34" charset="-122"/>
                <a:sym typeface="Arial" panose="020B0604020202090204" pitchFamily="34" charset="0"/>
              </a:rPr>
              <a:t>Advantage and Disadvantage of </a:t>
            </a:r>
            <a:r>
              <a:rPr lang="en-US" altLang="zh-CN" sz="3200" dirty="0">
                <a:latin typeface="Arial" panose="020B0604020202090204" pitchFamily="34" charset="0"/>
                <a:ea typeface="微软雅黑" panose="020B0503020204020204" pitchFamily="34" charset="-122"/>
              </a:rPr>
              <a:t>TypeScript Support</a:t>
            </a:r>
            <a:endParaRPr lang="en-US" altLang="zh-CN" sz="3200" dirty="0">
              <a:latin typeface="Arial" panose="020B0604020202090204" pitchFamily="34" charset="0"/>
              <a:ea typeface="微软雅黑" panose="020B0503020204020204" pitchFamily="34" charset="-122"/>
            </a:endParaRPr>
          </a:p>
        </p:txBody>
      </p:sp>
      <p:grpSp>
        <p:nvGrpSpPr>
          <p:cNvPr id="39" name="组合 38"/>
          <p:cNvGrpSpPr/>
          <p:nvPr/>
        </p:nvGrpSpPr>
        <p:grpSpPr>
          <a:xfrm>
            <a:off x="524719" y="821575"/>
            <a:ext cx="11086097" cy="0"/>
            <a:chOff x="1028775" y="591989"/>
            <a:chExt cx="11086097" cy="0"/>
          </a:xfrm>
        </p:grpSpPr>
        <p:cxnSp>
          <p:nvCxnSpPr>
            <p:cNvPr id="40" name="直接连接符 39"/>
            <p:cNvCxnSpPr/>
            <p:nvPr/>
          </p:nvCxnSpPr>
          <p:spPr>
            <a:xfrm>
              <a:off x="1028775" y="591989"/>
              <a:ext cx="35041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a:off x="8610675" y="591989"/>
              <a:ext cx="35041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
        <p:nvSpPr>
          <p:cNvPr id="2" name="TextBox 18"/>
          <p:cNvSpPr txBox="1"/>
          <p:nvPr/>
        </p:nvSpPr>
        <p:spPr>
          <a:xfrm>
            <a:off x="1855759" y="1456085"/>
            <a:ext cx="9147231" cy="5350183"/>
          </a:xfrm>
          <a:prstGeom prst="rect">
            <a:avLst/>
          </a:prstGeom>
          <a:noFill/>
        </p:spPr>
        <p:txBody>
          <a:bodyPr wrap="square" lIns="0" tIns="0" rIns="0" bIns="0" numCol="1" spcCol="360000">
            <a:spAutoFit/>
          </a:bodyPr>
          <a:lstStyle/>
          <a:p>
            <a:pPr algn="just">
              <a:lnSpc>
                <a:spcPct val="150000"/>
              </a:lnSpc>
            </a:pPr>
            <a:r>
              <a:rPr lang="en-US" altLang="zh-CN" b="1" dirty="0">
                <a:latin typeface="Arial" panose="020B0604020202090204" pitchFamily="34" charset="0"/>
                <a:ea typeface="微软雅黑" panose="020B0503020204020204" pitchFamily="34" charset="-122"/>
                <a:sym typeface="Arial" panose="020B0604020202090204" pitchFamily="34" charset="0"/>
              </a:rPr>
              <a:t>Node.js:</a:t>
            </a:r>
            <a:endParaRPr lang="en-US" altLang="zh-CN" b="1" dirty="0">
              <a:latin typeface="Arial" panose="020B0604020202090204" pitchFamily="34" charset="0"/>
              <a:ea typeface="微软雅黑" panose="020B0503020204020204" pitchFamily="34" charset="-122"/>
              <a:sym typeface="Arial" panose="020B0604020202090204" pitchFamily="34" charset="0"/>
            </a:endParaRPr>
          </a:p>
          <a:p>
            <a:pPr algn="just">
              <a:lnSpc>
                <a:spcPct val="150000"/>
              </a:lnSpc>
            </a:pPr>
            <a:r>
              <a:rPr lang="en-US" altLang="zh-CN" dirty="0">
                <a:latin typeface="Arial" panose="020B0604020202090204" pitchFamily="34" charset="0"/>
                <a:ea typeface="微软雅黑" panose="020B0503020204020204" pitchFamily="34" charset="-122"/>
                <a:sym typeface="Arial" panose="020B0604020202090204" pitchFamily="34" charset="0"/>
              </a:rPr>
              <a:t>Node.js doesn't natively support TypeScript, but you can write Node.js applications in TypeScript and then use the TypeScript compiler to </a:t>
            </a:r>
            <a:r>
              <a:rPr lang="en-US" altLang="zh-CN" dirty="0" err="1">
                <a:latin typeface="Arial" panose="020B0604020202090204" pitchFamily="34" charset="0"/>
                <a:ea typeface="微软雅黑" panose="020B0503020204020204" pitchFamily="34" charset="-122"/>
                <a:sym typeface="Arial" panose="020B0604020202090204" pitchFamily="34" charset="0"/>
              </a:rPr>
              <a:t>transpile</a:t>
            </a:r>
            <a:r>
              <a:rPr lang="en-US" altLang="zh-CN" dirty="0">
                <a:latin typeface="Arial" panose="020B0604020202090204" pitchFamily="34" charset="0"/>
                <a:ea typeface="微软雅黑" panose="020B0503020204020204" pitchFamily="34" charset="-122"/>
                <a:sym typeface="Arial" panose="020B0604020202090204" pitchFamily="34" charset="0"/>
              </a:rPr>
              <a:t> them into JavaScript.</a:t>
            </a:r>
            <a:br>
              <a:rPr lang="en-US" altLang="zh-CN" dirty="0">
                <a:latin typeface="Arial" panose="020B0604020202090204" pitchFamily="34" charset="0"/>
                <a:ea typeface="微软雅黑" panose="020B0503020204020204" pitchFamily="34" charset="-122"/>
                <a:sym typeface="Arial" panose="020B0604020202090204" pitchFamily="34" charset="0"/>
              </a:rPr>
            </a:br>
            <a:endParaRPr lang="en-US" altLang="zh-CN" dirty="0">
              <a:latin typeface="Arial" panose="020B0604020202090204" pitchFamily="34" charset="0"/>
              <a:ea typeface="微软雅黑" panose="020B0503020204020204" pitchFamily="34" charset="-122"/>
              <a:sym typeface="Arial" panose="020B0604020202090204" pitchFamily="34" charset="0"/>
            </a:endParaRPr>
          </a:p>
          <a:p>
            <a:pPr algn="just">
              <a:lnSpc>
                <a:spcPct val="150000"/>
              </a:lnSpc>
            </a:pPr>
            <a:r>
              <a:rPr lang="en-US" altLang="zh-CN" b="1" dirty="0" err="1">
                <a:latin typeface="Arial" panose="020B0604020202090204" pitchFamily="34" charset="0"/>
                <a:ea typeface="微软雅黑" panose="020B0503020204020204" pitchFamily="34" charset="-122"/>
                <a:sym typeface="Arial" panose="020B0604020202090204" pitchFamily="34" charset="0"/>
              </a:rPr>
              <a:t>Deno</a:t>
            </a:r>
            <a:r>
              <a:rPr lang="en-US" altLang="zh-CN" b="1" dirty="0">
                <a:latin typeface="Arial" panose="020B0604020202090204" pitchFamily="34" charset="0"/>
                <a:ea typeface="微软雅黑" panose="020B0503020204020204" pitchFamily="34" charset="-122"/>
                <a:sym typeface="Arial" panose="020B0604020202090204" pitchFamily="34" charset="0"/>
              </a:rPr>
              <a:t>:</a:t>
            </a:r>
            <a:endParaRPr lang="en-US" altLang="zh-CN" b="1" dirty="0">
              <a:latin typeface="Arial" panose="020B0604020202090204" pitchFamily="34" charset="0"/>
              <a:ea typeface="微软雅黑" panose="020B0503020204020204" pitchFamily="34" charset="-122"/>
              <a:sym typeface="Arial" panose="020B0604020202090204" pitchFamily="34" charset="0"/>
            </a:endParaRPr>
          </a:p>
          <a:p>
            <a:pPr algn="just">
              <a:lnSpc>
                <a:spcPct val="150000"/>
              </a:lnSpc>
            </a:pPr>
            <a:r>
              <a:rPr lang="en-US" altLang="zh-CN" dirty="0"/>
              <a:t>Unlike Node.js, </a:t>
            </a:r>
            <a:r>
              <a:rPr lang="en-US" altLang="zh-CN" dirty="0" err="1"/>
              <a:t>Deno</a:t>
            </a:r>
            <a:r>
              <a:rPr lang="en-US" altLang="zh-CN" dirty="0"/>
              <a:t> doesn't use a package manager like </a:t>
            </a:r>
            <a:r>
              <a:rPr lang="en-US" altLang="zh-CN" dirty="0" err="1"/>
              <a:t>npm</a:t>
            </a:r>
            <a:r>
              <a:rPr lang="en-US" altLang="zh-CN" dirty="0"/>
              <a:t>. Instead, it uses ES modules for importing dependencies directly from URLs. You can import modules from URLs, and </a:t>
            </a:r>
            <a:r>
              <a:rPr lang="en-US" altLang="zh-CN" dirty="0" err="1"/>
              <a:t>Deno</a:t>
            </a:r>
            <a:r>
              <a:rPr lang="en-US" altLang="zh-CN" dirty="0"/>
              <a:t> will fetch and cache them locally.</a:t>
            </a:r>
            <a:endParaRPr lang="en-US" altLang="zh-CN" dirty="0"/>
          </a:p>
          <a:p>
            <a:pPr algn="just">
              <a:lnSpc>
                <a:spcPct val="150000"/>
              </a:lnSpc>
            </a:pPr>
            <a:endParaRPr lang="en-US" altLang="zh-CN" dirty="0">
              <a:latin typeface="Arial" panose="020B0604020202090204" pitchFamily="34" charset="0"/>
              <a:ea typeface="微软雅黑" panose="020B0503020204020204" pitchFamily="34" charset="-122"/>
              <a:sym typeface="Arial" panose="020B0604020202090204" pitchFamily="34" charset="0"/>
            </a:endParaRPr>
          </a:p>
          <a:p>
            <a:pPr algn="just">
              <a:lnSpc>
                <a:spcPct val="150000"/>
              </a:lnSpc>
            </a:pPr>
            <a:r>
              <a:rPr lang="en-US" altLang="zh-CN" b="1" dirty="0">
                <a:latin typeface="Arial" panose="020B0604020202090204" pitchFamily="34" charset="0"/>
                <a:ea typeface="微软雅黑" panose="020B0503020204020204" pitchFamily="34" charset="-122"/>
              </a:rPr>
              <a:t>Bun:</a:t>
            </a:r>
            <a:endParaRPr lang="en-US" altLang="zh-CN" b="1" dirty="0">
              <a:latin typeface="Arial" panose="020B0604020202090204" pitchFamily="34" charset="0"/>
              <a:ea typeface="微软雅黑" panose="020B0503020204020204" pitchFamily="34" charset="-122"/>
            </a:endParaRPr>
          </a:p>
          <a:p>
            <a:pPr algn="just">
              <a:lnSpc>
                <a:spcPct val="150000"/>
              </a:lnSpc>
            </a:pPr>
            <a:r>
              <a:rPr lang="en-US" altLang="zh-CN" dirty="0">
                <a:latin typeface="Arial" panose="020B0604020202090204" pitchFamily="34" charset="0"/>
                <a:ea typeface="微软雅黑" panose="020B0503020204020204" pitchFamily="34" charset="-122"/>
              </a:rPr>
              <a:t>TypeScript support in Bun depends on its configuration and usage. It may be used to run TypeScript applications, but its TypeScript support might not be as direct or comprehensive as Node.js and </a:t>
            </a:r>
            <a:r>
              <a:rPr lang="en-US" altLang="zh-CN" dirty="0" err="1">
                <a:latin typeface="Arial" panose="020B0604020202090204" pitchFamily="34" charset="0"/>
                <a:ea typeface="微软雅黑" panose="020B0503020204020204" pitchFamily="34" charset="-122"/>
              </a:rPr>
              <a:t>Deno</a:t>
            </a:r>
            <a:r>
              <a:rPr lang="en-US" altLang="zh-CN" dirty="0">
                <a:latin typeface="Arial" panose="020B0604020202090204" pitchFamily="34" charset="0"/>
                <a:ea typeface="微软雅黑" panose="020B0503020204020204" pitchFamily="34" charset="-122"/>
              </a:rPr>
              <a:t>.</a:t>
            </a:r>
            <a:endParaRPr lang="en-US" altLang="zh-CN" dirty="0">
              <a:latin typeface="Arial" panose="020B0604020202090204" pitchFamily="34" charset="0"/>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p14:ferris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50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Straight Connector 12"/>
          <p:cNvCxnSpPr/>
          <p:nvPr/>
        </p:nvCxnSpPr>
        <p:spPr>
          <a:xfrm>
            <a:off x="811294" y="6496645"/>
            <a:ext cx="11236161" cy="0"/>
          </a:xfrm>
          <a:prstGeom prst="line">
            <a:avLst/>
          </a:prstGeom>
          <a:ln w="9525">
            <a:solidFill>
              <a:schemeClr val="bg1">
                <a:lumMod val="75000"/>
              </a:schemeClr>
            </a:solidFill>
            <a:prstDash val="sysDash"/>
            <a:headEnd type="oval" w="sm" len="sm"/>
            <a:tailEnd type="oval" w="sm" len="sm"/>
          </a:ln>
        </p:spPr>
        <p:style>
          <a:lnRef idx="1">
            <a:schemeClr val="accent1"/>
          </a:lnRef>
          <a:fillRef idx="0">
            <a:schemeClr val="accent1"/>
          </a:fillRef>
          <a:effectRef idx="0">
            <a:schemeClr val="accent1"/>
          </a:effectRef>
          <a:fontRef idx="minor">
            <a:schemeClr val="tx1"/>
          </a:fontRef>
        </p:style>
      </p:cxnSp>
      <p:grpSp>
        <p:nvGrpSpPr>
          <p:cNvPr id="24" name="组合 23"/>
          <p:cNvGrpSpPr/>
          <p:nvPr/>
        </p:nvGrpSpPr>
        <p:grpSpPr>
          <a:xfrm>
            <a:off x="811294" y="736004"/>
            <a:ext cx="11086097" cy="0"/>
            <a:chOff x="1028775" y="591989"/>
            <a:chExt cx="11086097" cy="0"/>
          </a:xfrm>
        </p:grpSpPr>
        <p:cxnSp>
          <p:nvCxnSpPr>
            <p:cNvPr id="25" name="直接连接符 24"/>
            <p:cNvCxnSpPr/>
            <p:nvPr/>
          </p:nvCxnSpPr>
          <p:spPr>
            <a:xfrm>
              <a:off x="1028775" y="591989"/>
              <a:ext cx="35041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8610675" y="591989"/>
              <a:ext cx="35041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
        <p:nvSpPr>
          <p:cNvPr id="3" name="TextBox 8"/>
          <p:cNvSpPr txBox="1"/>
          <p:nvPr/>
        </p:nvSpPr>
        <p:spPr>
          <a:xfrm>
            <a:off x="3654043" y="221337"/>
            <a:ext cx="5400599" cy="984885"/>
          </a:xfrm>
          <a:prstGeom prst="rect">
            <a:avLst/>
          </a:prstGeom>
          <a:noFill/>
        </p:spPr>
        <p:txBody>
          <a:bodyPr wrap="square" lIns="0" tIns="0" rIns="0" bIns="0" rtlCol="0" anchor="ctr">
            <a:spAutoFit/>
          </a:bodyPr>
          <a:lstStyle/>
          <a:p>
            <a:pPr algn="ctr"/>
            <a:r>
              <a:rPr lang="en-US" altLang="zh-CN" sz="3200" dirty="0">
                <a:latin typeface="Arial" panose="020B0604020202090204" pitchFamily="34" charset="0"/>
                <a:ea typeface="微软雅黑" panose="020B0503020204020204" pitchFamily="34" charset="-122"/>
                <a:sym typeface="Arial" panose="020B0604020202090204" pitchFamily="34" charset="0"/>
              </a:rPr>
              <a:t>Advantage and Disadvantage of </a:t>
            </a:r>
            <a:r>
              <a:rPr lang="en-US" altLang="zh-CN" sz="3200" dirty="0">
                <a:latin typeface="Arial" panose="020B0604020202090204" pitchFamily="34" charset="0"/>
                <a:ea typeface="微软雅黑" panose="020B0503020204020204" pitchFamily="34" charset="-122"/>
              </a:rPr>
              <a:t>Package Manager</a:t>
            </a:r>
            <a:endParaRPr lang="en-US" altLang="zh-CN" sz="3200" dirty="0">
              <a:latin typeface="Arial" panose="020B0604020202090204" pitchFamily="34" charset="0"/>
              <a:ea typeface="微软雅黑" panose="020B0503020204020204" pitchFamily="34" charset="-122"/>
            </a:endParaRPr>
          </a:p>
        </p:txBody>
      </p:sp>
      <p:sp>
        <p:nvSpPr>
          <p:cNvPr id="4" name="TextBox 18"/>
          <p:cNvSpPr txBox="1"/>
          <p:nvPr/>
        </p:nvSpPr>
        <p:spPr>
          <a:xfrm>
            <a:off x="957550" y="1298760"/>
            <a:ext cx="10943649" cy="4386329"/>
          </a:xfrm>
          <a:prstGeom prst="rect">
            <a:avLst/>
          </a:prstGeom>
          <a:noFill/>
        </p:spPr>
        <p:txBody>
          <a:bodyPr wrap="square" lIns="0" tIns="0" rIns="0" bIns="0" numCol="1" spcCol="360000">
            <a:spAutoFit/>
          </a:bodyPr>
          <a:lstStyle/>
          <a:p>
            <a:pPr>
              <a:lnSpc>
                <a:spcPct val="150000"/>
              </a:lnSpc>
            </a:pPr>
            <a:r>
              <a:rPr lang="en-US" altLang="zh-CN" sz="1600" b="1" dirty="0">
                <a:latin typeface="Arial" panose="020B0604020202090204" pitchFamily="34" charset="0"/>
                <a:ea typeface="微软雅黑" panose="020B0503020204020204" pitchFamily="34" charset="-122"/>
                <a:sym typeface="Arial" panose="020B0604020202090204" pitchFamily="34" charset="0"/>
              </a:rPr>
              <a:t>Node.js:</a:t>
            </a:r>
            <a:endParaRPr lang="en-US" altLang="zh-CN" sz="1600" b="1" dirty="0">
              <a:latin typeface="Arial" panose="020B0604020202090204" pitchFamily="34" charset="0"/>
              <a:ea typeface="微软雅黑" panose="020B0503020204020204" pitchFamily="34" charset="-122"/>
              <a:sym typeface="Arial" panose="020B0604020202090204" pitchFamily="34" charset="0"/>
            </a:endParaRPr>
          </a:p>
          <a:p>
            <a:pPr>
              <a:lnSpc>
                <a:spcPct val="150000"/>
              </a:lnSpc>
            </a:pPr>
            <a:r>
              <a:rPr lang="en-US" altLang="zh-CN" sz="1600" dirty="0">
                <a:latin typeface="Arial" panose="020B0604020202090204" pitchFamily="34" charset="0"/>
                <a:ea typeface="微软雅黑" panose="020B0503020204020204" pitchFamily="34" charset="-122"/>
                <a:sym typeface="Arial" panose="020B0604020202090204" pitchFamily="34" charset="0"/>
              </a:rPr>
              <a:t>Node.js usually uses </a:t>
            </a:r>
            <a:r>
              <a:rPr lang="en-US" altLang="zh-CN" sz="1600" dirty="0" err="1">
                <a:latin typeface="Arial" panose="020B0604020202090204" pitchFamily="34" charset="0"/>
                <a:ea typeface="微软雅黑" panose="020B0503020204020204" pitchFamily="34" charset="-122"/>
                <a:sym typeface="Arial" panose="020B0604020202090204" pitchFamily="34" charset="0"/>
              </a:rPr>
              <a:t>npm</a:t>
            </a:r>
            <a:r>
              <a:rPr lang="en-US" altLang="zh-CN" sz="1600" dirty="0">
                <a:latin typeface="Arial" panose="020B0604020202090204" pitchFamily="34" charset="0"/>
                <a:ea typeface="微软雅黑" panose="020B0503020204020204" pitchFamily="34" charset="-122"/>
                <a:sym typeface="Arial" panose="020B0604020202090204" pitchFamily="34" charset="0"/>
              </a:rPr>
              <a:t> as its package manager.</a:t>
            </a:r>
            <a:r>
              <a:rPr lang="zh-CN" altLang="en-US" sz="1600" dirty="0">
                <a:latin typeface="Arial" panose="020B0604020202090204" pitchFamily="34" charset="0"/>
                <a:ea typeface="微软雅黑" panose="020B0503020204020204" pitchFamily="34" charset="-122"/>
                <a:sym typeface="Arial" panose="020B0604020202090204" pitchFamily="34" charset="0"/>
              </a:rPr>
              <a:t> </a:t>
            </a:r>
            <a:r>
              <a:rPr lang="en-US" altLang="zh-CN" sz="1600" dirty="0" err="1">
                <a:latin typeface="Arial" panose="020B0604020202090204" pitchFamily="34" charset="0"/>
                <a:ea typeface="微软雅黑" panose="020B0503020204020204" pitchFamily="34" charset="-122"/>
                <a:sym typeface="Arial" panose="020B0604020202090204" pitchFamily="34" charset="0"/>
              </a:rPr>
              <a:t>npm</a:t>
            </a:r>
            <a:r>
              <a:rPr lang="en-US" altLang="zh-CN" sz="1600" dirty="0">
                <a:latin typeface="Arial" panose="020B0604020202090204" pitchFamily="34" charset="0"/>
                <a:ea typeface="微软雅黑" panose="020B0503020204020204" pitchFamily="34" charset="-122"/>
                <a:sym typeface="Arial" panose="020B0604020202090204" pitchFamily="34" charset="0"/>
              </a:rPr>
              <a:t> is a widely adopted package manager with a large number of open source packages and modules. It supports easy-to-use command line tools to install, update, and manage dependencies.</a:t>
            </a:r>
            <a:br>
              <a:rPr lang="en-US" altLang="zh-CN" sz="1600" dirty="0">
                <a:latin typeface="Arial" panose="020B0604020202090204" pitchFamily="34" charset="0"/>
                <a:ea typeface="微软雅黑" panose="020B0503020204020204" pitchFamily="34" charset="-122"/>
                <a:sym typeface="Arial" panose="020B0604020202090204" pitchFamily="34" charset="0"/>
              </a:rPr>
            </a:br>
            <a:endParaRPr lang="en-US" altLang="zh-CN" sz="1600" dirty="0">
              <a:latin typeface="Arial" panose="020B0604020202090204" pitchFamily="34" charset="0"/>
              <a:ea typeface="微软雅黑" panose="020B0503020204020204" pitchFamily="34" charset="-122"/>
              <a:sym typeface="Arial" panose="020B0604020202090204" pitchFamily="34" charset="0"/>
            </a:endParaRPr>
          </a:p>
          <a:p>
            <a:pPr>
              <a:lnSpc>
                <a:spcPct val="150000"/>
              </a:lnSpc>
            </a:pPr>
            <a:r>
              <a:rPr lang="en-US" altLang="zh-CN" sz="1600" b="1" dirty="0" err="1">
                <a:latin typeface="Arial" panose="020B0604020202090204" pitchFamily="34" charset="0"/>
                <a:ea typeface="微软雅黑" panose="020B0503020204020204" pitchFamily="34" charset="-122"/>
                <a:sym typeface="Arial" panose="020B0604020202090204" pitchFamily="34" charset="0"/>
              </a:rPr>
              <a:t>Deno</a:t>
            </a:r>
            <a:r>
              <a:rPr lang="en-US" altLang="zh-CN" sz="1600" b="1" dirty="0">
                <a:latin typeface="Arial" panose="020B0604020202090204" pitchFamily="34" charset="0"/>
                <a:ea typeface="微软雅黑" panose="020B0503020204020204" pitchFamily="34" charset="-122"/>
                <a:sym typeface="Arial" panose="020B0604020202090204" pitchFamily="34" charset="0"/>
              </a:rPr>
              <a:t>:</a:t>
            </a:r>
            <a:endParaRPr lang="en-US" altLang="zh-CN" sz="1600" b="1" dirty="0">
              <a:latin typeface="Arial" panose="020B0604020202090204" pitchFamily="34" charset="0"/>
              <a:ea typeface="微软雅黑" panose="020B0503020204020204" pitchFamily="34" charset="-122"/>
              <a:sym typeface="Arial" panose="020B0604020202090204" pitchFamily="34" charset="0"/>
            </a:endParaRPr>
          </a:p>
          <a:p>
            <a:pPr>
              <a:lnSpc>
                <a:spcPct val="150000"/>
              </a:lnSpc>
            </a:pPr>
            <a:r>
              <a:rPr lang="en-US" altLang="zh-CN" sz="1600" dirty="0" err="1">
                <a:latin typeface="Arial" panose="020B0604020202090204" pitchFamily="34" charset="0"/>
                <a:ea typeface="微软雅黑" panose="020B0503020204020204" pitchFamily="34" charset="-122"/>
                <a:sym typeface="Arial" panose="020B0604020202090204" pitchFamily="34" charset="0"/>
              </a:rPr>
              <a:t>Deno</a:t>
            </a:r>
            <a:r>
              <a:rPr lang="en-US" altLang="zh-CN" sz="1600" dirty="0">
                <a:latin typeface="Arial" panose="020B0604020202090204" pitchFamily="34" charset="0"/>
                <a:ea typeface="微软雅黑" panose="020B0503020204020204" pitchFamily="34" charset="-122"/>
                <a:sym typeface="Arial" panose="020B0604020202090204" pitchFamily="34" charset="0"/>
              </a:rPr>
              <a:t> comes with a standard library that provides a set of core modules for common tasks, such as file I/O, HTTP, and encoding/decoding data. These modules are part of the </a:t>
            </a:r>
            <a:r>
              <a:rPr lang="en-US" altLang="zh-CN" sz="1600" dirty="0" err="1">
                <a:latin typeface="Arial" panose="020B0604020202090204" pitchFamily="34" charset="0"/>
                <a:ea typeface="微软雅黑" panose="020B0503020204020204" pitchFamily="34" charset="-122"/>
                <a:sym typeface="Arial" panose="020B0604020202090204" pitchFamily="34" charset="0"/>
              </a:rPr>
              <a:t>Deno</a:t>
            </a:r>
            <a:r>
              <a:rPr lang="en-US" altLang="zh-CN" sz="1600" dirty="0">
                <a:latin typeface="Arial" panose="020B0604020202090204" pitchFamily="34" charset="0"/>
                <a:ea typeface="微软雅黑" panose="020B0503020204020204" pitchFamily="34" charset="-122"/>
                <a:sym typeface="Arial" panose="020B0604020202090204" pitchFamily="34" charset="0"/>
              </a:rPr>
              <a:t> runtime, so you don‘t need to install them separately.</a:t>
            </a:r>
            <a:endParaRPr lang="en-US" altLang="zh-CN" sz="1600" dirty="0">
              <a:latin typeface="Arial" panose="020B0604020202090204" pitchFamily="34" charset="0"/>
              <a:ea typeface="微软雅黑" panose="020B0503020204020204" pitchFamily="34" charset="-122"/>
              <a:sym typeface="Arial" panose="020B0604020202090204" pitchFamily="34" charset="0"/>
            </a:endParaRPr>
          </a:p>
          <a:p>
            <a:pPr>
              <a:lnSpc>
                <a:spcPct val="150000"/>
              </a:lnSpc>
            </a:pPr>
            <a:endParaRPr lang="en-US" altLang="zh-CN" sz="1600" dirty="0">
              <a:latin typeface="Arial" panose="020B0604020202090204" pitchFamily="34" charset="0"/>
              <a:ea typeface="微软雅黑" panose="020B0503020204020204" pitchFamily="34" charset="-122"/>
              <a:sym typeface="Arial" panose="020B0604020202090204" pitchFamily="34" charset="0"/>
            </a:endParaRPr>
          </a:p>
          <a:p>
            <a:pPr>
              <a:lnSpc>
                <a:spcPct val="150000"/>
              </a:lnSpc>
            </a:pPr>
            <a:r>
              <a:rPr lang="en-US" altLang="zh-CN" sz="1600" b="1" dirty="0">
                <a:latin typeface="Arial" panose="020B0604020202090204" pitchFamily="34" charset="0"/>
                <a:ea typeface="微软雅黑" panose="020B0503020204020204" pitchFamily="34" charset="-122"/>
              </a:rPr>
              <a:t>Bun:</a:t>
            </a:r>
            <a:endParaRPr lang="en-US" altLang="zh-CN" sz="1600" b="1" dirty="0">
              <a:latin typeface="Arial" panose="020B0604020202090204" pitchFamily="34" charset="0"/>
              <a:ea typeface="微软雅黑" panose="020B0503020204020204" pitchFamily="34" charset="-122"/>
            </a:endParaRPr>
          </a:p>
          <a:p>
            <a:pPr>
              <a:lnSpc>
                <a:spcPct val="150000"/>
              </a:lnSpc>
            </a:pPr>
            <a:r>
              <a:rPr lang="en-US" altLang="zh-CN" sz="1600" dirty="0">
                <a:latin typeface="Arial" panose="020B0604020202090204" pitchFamily="34" charset="0"/>
                <a:ea typeface="微软雅黑" panose="020B0503020204020204" pitchFamily="34" charset="-122"/>
              </a:rPr>
              <a:t>Bun's package manager is affected by its configuration and usage. The specific package management method may vary depending on the needs of the project.</a:t>
            </a:r>
            <a:endParaRPr lang="en-US" altLang="zh-CN" sz="1600" dirty="0">
              <a:latin typeface="Arial" panose="020B0604020202090204" pitchFamily="34" charset="0"/>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p14:ferris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100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50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815102" y="825360"/>
            <a:ext cx="11086097" cy="0"/>
            <a:chOff x="1028775" y="591989"/>
            <a:chExt cx="11086097" cy="0"/>
          </a:xfrm>
        </p:grpSpPr>
        <p:cxnSp>
          <p:nvCxnSpPr>
            <p:cNvPr id="8" name="直接连接符 24"/>
            <p:cNvCxnSpPr/>
            <p:nvPr/>
          </p:nvCxnSpPr>
          <p:spPr>
            <a:xfrm>
              <a:off x="1028775" y="591989"/>
              <a:ext cx="35041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25"/>
            <p:cNvCxnSpPr/>
            <p:nvPr/>
          </p:nvCxnSpPr>
          <p:spPr>
            <a:xfrm>
              <a:off x="8610675" y="591989"/>
              <a:ext cx="35041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
        <p:nvSpPr>
          <p:cNvPr id="10" name="TextBox 8"/>
          <p:cNvSpPr txBox="1"/>
          <p:nvPr/>
        </p:nvSpPr>
        <p:spPr>
          <a:xfrm>
            <a:off x="3657851" y="310693"/>
            <a:ext cx="5400599" cy="984885"/>
          </a:xfrm>
          <a:prstGeom prst="rect">
            <a:avLst/>
          </a:prstGeom>
          <a:noFill/>
        </p:spPr>
        <p:txBody>
          <a:bodyPr wrap="square" lIns="0" tIns="0" rIns="0" bIns="0" rtlCol="0" anchor="ctr">
            <a:spAutoFit/>
          </a:bodyPr>
          <a:lstStyle/>
          <a:p>
            <a:pPr algn="ctr"/>
            <a:r>
              <a:rPr lang="en-US" altLang="zh-CN" sz="3200" dirty="0">
                <a:latin typeface="Arial" panose="020B0604020202090204" pitchFamily="34" charset="0"/>
                <a:ea typeface="微软雅黑" panose="020B0503020204020204" pitchFamily="34" charset="-122"/>
                <a:sym typeface="Arial" panose="020B0604020202090204" pitchFamily="34" charset="0"/>
              </a:rPr>
              <a:t>Advantage and Disadvantage of </a:t>
            </a:r>
            <a:r>
              <a:rPr lang="en-US" altLang="zh-CN" sz="3200" dirty="0">
                <a:latin typeface="Arial" panose="020B0604020202090204" pitchFamily="34" charset="0"/>
                <a:ea typeface="微软雅黑" panose="020B0503020204020204" pitchFamily="34" charset="-122"/>
              </a:rPr>
              <a:t>Standard Library</a:t>
            </a:r>
            <a:endParaRPr lang="en-US" altLang="zh-CN" sz="3200" dirty="0">
              <a:latin typeface="Arial" panose="020B0604020202090204" pitchFamily="34" charset="0"/>
              <a:ea typeface="微软雅黑" panose="020B0503020204020204" pitchFamily="34" charset="-122"/>
            </a:endParaRPr>
          </a:p>
        </p:txBody>
      </p:sp>
      <p:sp>
        <p:nvSpPr>
          <p:cNvPr id="11" name="TextBox 18"/>
          <p:cNvSpPr txBox="1"/>
          <p:nvPr/>
        </p:nvSpPr>
        <p:spPr>
          <a:xfrm>
            <a:off x="957550" y="1298760"/>
            <a:ext cx="10943649" cy="4934684"/>
          </a:xfrm>
          <a:prstGeom prst="rect">
            <a:avLst/>
          </a:prstGeom>
          <a:noFill/>
        </p:spPr>
        <p:txBody>
          <a:bodyPr wrap="square" lIns="0" tIns="0" rIns="0" bIns="0" numCol="1" spcCol="360000">
            <a:spAutoFit/>
          </a:bodyPr>
          <a:lstStyle/>
          <a:p>
            <a:pPr algn="just">
              <a:lnSpc>
                <a:spcPct val="150000"/>
              </a:lnSpc>
            </a:pPr>
            <a:r>
              <a:rPr lang="en-US" altLang="zh-CN" b="1" dirty="0">
                <a:latin typeface="Arial" panose="020B0604020202090204" pitchFamily="34" charset="0"/>
                <a:ea typeface="微软雅黑" panose="020B0503020204020204" pitchFamily="34" charset="-122"/>
                <a:sym typeface="Arial" panose="020B0604020202090204" pitchFamily="34" charset="0"/>
              </a:rPr>
              <a:t>Node.js:</a:t>
            </a:r>
            <a:endParaRPr lang="en-US" altLang="zh-CN" b="1" dirty="0">
              <a:latin typeface="Arial" panose="020B0604020202090204" pitchFamily="34" charset="0"/>
              <a:ea typeface="微软雅黑" panose="020B0503020204020204" pitchFamily="34" charset="-122"/>
              <a:sym typeface="Arial" panose="020B0604020202090204" pitchFamily="34" charset="0"/>
            </a:endParaRPr>
          </a:p>
          <a:p>
            <a:pPr>
              <a:lnSpc>
                <a:spcPct val="150000"/>
              </a:lnSpc>
            </a:pPr>
            <a:r>
              <a:rPr lang="en-US" altLang="zh-CN" dirty="0">
                <a:latin typeface="Arial" panose="020B0604020202090204" pitchFamily="34" charset="0"/>
                <a:ea typeface="微软雅黑" panose="020B0503020204020204" pitchFamily="34" charset="-122"/>
                <a:sym typeface="Arial" panose="020B0604020202090204" pitchFamily="34" charset="0"/>
              </a:rPr>
              <a:t>Node.js has an extensive standard library, including core modules such as file system, network, stream processing, encryption, HTTP, etc.</a:t>
            </a:r>
            <a:br>
              <a:rPr lang="en-US" altLang="zh-CN" dirty="0">
                <a:latin typeface="Arial" panose="020B0604020202090204" pitchFamily="34" charset="0"/>
                <a:ea typeface="微软雅黑" panose="020B0503020204020204" pitchFamily="34" charset="-122"/>
                <a:sym typeface="Arial" panose="020B0604020202090204" pitchFamily="34" charset="0"/>
              </a:rPr>
            </a:br>
            <a:endParaRPr lang="en-US" altLang="zh-CN" dirty="0">
              <a:latin typeface="Arial" panose="020B0604020202090204" pitchFamily="34" charset="0"/>
              <a:ea typeface="微软雅黑" panose="020B0503020204020204" pitchFamily="34" charset="-122"/>
              <a:sym typeface="Arial" panose="020B0604020202090204" pitchFamily="34" charset="0"/>
            </a:endParaRPr>
          </a:p>
          <a:p>
            <a:pPr algn="just">
              <a:lnSpc>
                <a:spcPct val="150000"/>
              </a:lnSpc>
            </a:pPr>
            <a:r>
              <a:rPr lang="en-US" altLang="zh-CN" b="1" dirty="0" err="1">
                <a:latin typeface="Arial" panose="020B0604020202090204" pitchFamily="34" charset="0"/>
                <a:ea typeface="微软雅黑" panose="020B0503020204020204" pitchFamily="34" charset="-122"/>
                <a:sym typeface="Arial" panose="020B0604020202090204" pitchFamily="34" charset="0"/>
              </a:rPr>
              <a:t>Deno</a:t>
            </a:r>
            <a:r>
              <a:rPr lang="en-US" altLang="zh-CN" b="1" dirty="0">
                <a:latin typeface="Arial" panose="020B0604020202090204" pitchFamily="34" charset="0"/>
                <a:ea typeface="微软雅黑" panose="020B0503020204020204" pitchFamily="34" charset="-122"/>
                <a:sym typeface="Arial" panose="020B0604020202090204" pitchFamily="34" charset="0"/>
              </a:rPr>
              <a:t>:</a:t>
            </a:r>
            <a:endParaRPr lang="en-US" altLang="zh-CN" b="1" dirty="0">
              <a:latin typeface="Arial" panose="020B0604020202090204" pitchFamily="34" charset="0"/>
              <a:ea typeface="微软雅黑" panose="020B0503020204020204" pitchFamily="34" charset="-122"/>
              <a:sym typeface="Arial" panose="020B0604020202090204" pitchFamily="34" charset="0"/>
            </a:endParaRPr>
          </a:p>
          <a:p>
            <a:pPr algn="just">
              <a:lnSpc>
                <a:spcPct val="150000"/>
              </a:lnSpc>
            </a:pPr>
            <a:r>
              <a:rPr lang="en-US" altLang="zh-CN" dirty="0" err="1">
                <a:latin typeface="Arial" panose="020B0604020202090204" pitchFamily="34" charset="0"/>
                <a:ea typeface="微软雅黑" panose="020B0503020204020204" pitchFamily="34" charset="-122"/>
              </a:rPr>
              <a:t>Deno</a:t>
            </a:r>
            <a:r>
              <a:rPr lang="en-US" altLang="zh-CN" dirty="0">
                <a:latin typeface="Arial" panose="020B0604020202090204" pitchFamily="34" charset="0"/>
                <a:ea typeface="微软雅黑" panose="020B0503020204020204" pitchFamily="34" charset="-122"/>
              </a:rPr>
              <a:t> comes with a standard library that provides a set of core modules for common tasks, such as file I/O, HTTP, and encoding/decoding data. These modules are part of the </a:t>
            </a:r>
            <a:r>
              <a:rPr lang="en-US" altLang="zh-CN" dirty="0" err="1">
                <a:latin typeface="Arial" panose="020B0604020202090204" pitchFamily="34" charset="0"/>
                <a:ea typeface="微软雅黑" panose="020B0503020204020204" pitchFamily="34" charset="-122"/>
              </a:rPr>
              <a:t>Deno</a:t>
            </a:r>
            <a:r>
              <a:rPr lang="en-US" altLang="zh-CN" dirty="0">
                <a:latin typeface="Arial" panose="020B0604020202090204" pitchFamily="34" charset="0"/>
                <a:ea typeface="微软雅黑" panose="020B0503020204020204" pitchFamily="34" charset="-122"/>
              </a:rPr>
              <a:t> runtime, so you don't need to install them separately.</a:t>
            </a:r>
            <a:endParaRPr lang="en-US" altLang="zh-CN" dirty="0">
              <a:latin typeface="Arial" panose="020B0604020202090204" pitchFamily="34" charset="0"/>
              <a:ea typeface="微软雅黑" panose="020B0503020204020204" pitchFamily="34" charset="-122"/>
            </a:endParaRPr>
          </a:p>
          <a:p>
            <a:pPr algn="just">
              <a:lnSpc>
                <a:spcPct val="150000"/>
              </a:lnSpc>
            </a:pPr>
            <a:endParaRPr lang="en-US" altLang="zh-CN" dirty="0">
              <a:latin typeface="Arial" panose="020B0604020202090204" pitchFamily="34" charset="0"/>
              <a:ea typeface="微软雅黑" panose="020B0503020204020204" pitchFamily="34" charset="-122"/>
              <a:sym typeface="Arial" panose="020B0604020202090204" pitchFamily="34" charset="0"/>
            </a:endParaRPr>
          </a:p>
          <a:p>
            <a:pPr algn="just">
              <a:lnSpc>
                <a:spcPct val="150000"/>
              </a:lnSpc>
            </a:pPr>
            <a:r>
              <a:rPr lang="en-US" altLang="zh-CN" b="1" dirty="0">
                <a:latin typeface="Arial" panose="020B0604020202090204" pitchFamily="34" charset="0"/>
                <a:ea typeface="微软雅黑" panose="020B0503020204020204" pitchFamily="34" charset="-122"/>
              </a:rPr>
              <a:t>Bun:</a:t>
            </a:r>
            <a:endParaRPr lang="en-US" altLang="zh-CN" b="1" dirty="0">
              <a:latin typeface="Arial" panose="020B0604020202090204" pitchFamily="34" charset="0"/>
              <a:ea typeface="微软雅黑" panose="020B0503020204020204" pitchFamily="34" charset="-122"/>
            </a:endParaRPr>
          </a:p>
          <a:p>
            <a:pPr algn="just">
              <a:lnSpc>
                <a:spcPct val="150000"/>
              </a:lnSpc>
            </a:pPr>
            <a:r>
              <a:rPr lang="en-US" altLang="zh-CN" dirty="0">
                <a:latin typeface="Arial" panose="020B0604020202090204" pitchFamily="34" charset="0"/>
                <a:ea typeface="微软雅黑" panose="020B0503020204020204" pitchFamily="34" charset="-122"/>
              </a:rPr>
              <a:t>Bun's standard library depends on its configuration and purpose. It may inherit some standard library functionality from the Zig programming language.</a:t>
            </a:r>
            <a:endParaRPr lang="en-US" altLang="zh-CN" dirty="0">
              <a:latin typeface="Arial" panose="020B0604020202090204" pitchFamily="34" charset="0"/>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p14:ferris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50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886326" y="829261"/>
            <a:ext cx="11086097" cy="0"/>
            <a:chOff x="1028775" y="591989"/>
            <a:chExt cx="11086097" cy="0"/>
          </a:xfrm>
        </p:grpSpPr>
        <p:cxnSp>
          <p:nvCxnSpPr>
            <p:cNvPr id="3" name="直接连接符 24"/>
            <p:cNvCxnSpPr/>
            <p:nvPr/>
          </p:nvCxnSpPr>
          <p:spPr>
            <a:xfrm>
              <a:off x="1028775" y="591989"/>
              <a:ext cx="35041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 name="直接连接符 25"/>
            <p:cNvCxnSpPr/>
            <p:nvPr/>
          </p:nvCxnSpPr>
          <p:spPr>
            <a:xfrm>
              <a:off x="8610675" y="591989"/>
              <a:ext cx="35041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
        <p:nvSpPr>
          <p:cNvPr id="5" name="TextBox 8"/>
          <p:cNvSpPr txBox="1"/>
          <p:nvPr/>
        </p:nvSpPr>
        <p:spPr>
          <a:xfrm>
            <a:off x="3696095" y="336818"/>
            <a:ext cx="6081651" cy="984885"/>
          </a:xfrm>
          <a:prstGeom prst="rect">
            <a:avLst/>
          </a:prstGeom>
          <a:noFill/>
        </p:spPr>
        <p:txBody>
          <a:bodyPr wrap="square" lIns="0" tIns="0" rIns="0" bIns="0" rtlCol="0" anchor="ctr">
            <a:spAutoFit/>
          </a:bodyPr>
          <a:lstStyle/>
          <a:p>
            <a:pPr algn="ctr"/>
            <a:r>
              <a:rPr lang="en-US" altLang="zh-CN" sz="3200" dirty="0">
                <a:latin typeface="Arial" panose="020B0604020202090204" pitchFamily="34" charset="0"/>
                <a:ea typeface="微软雅黑" panose="020B0503020204020204" pitchFamily="34" charset="-122"/>
                <a:sym typeface="Arial" panose="020B0604020202090204" pitchFamily="34" charset="0"/>
              </a:rPr>
              <a:t>Advantage and Disadvantage of </a:t>
            </a:r>
            <a:br>
              <a:rPr lang="en-US" altLang="zh-CN" sz="3200" dirty="0">
                <a:latin typeface="Arial" panose="020B0604020202090204" pitchFamily="34" charset="0"/>
                <a:ea typeface="微软雅黑" panose="020B0503020204020204" pitchFamily="34" charset="-122"/>
              </a:rPr>
            </a:br>
            <a:r>
              <a:rPr lang="en-US" altLang="zh-CN" sz="3200" dirty="0">
                <a:latin typeface="Arial" panose="020B0604020202090204" pitchFamily="34" charset="0"/>
                <a:ea typeface="微软雅黑" panose="020B0503020204020204" pitchFamily="34" charset="-122"/>
              </a:rPr>
              <a:t>Built-in Tools</a:t>
            </a:r>
            <a:endParaRPr lang="en-US" altLang="zh-CN" sz="3200" dirty="0">
              <a:latin typeface="Arial" panose="020B0604020202090204" pitchFamily="34" charset="0"/>
              <a:ea typeface="微软雅黑" panose="020B0503020204020204" pitchFamily="34" charset="-122"/>
            </a:endParaRPr>
          </a:p>
        </p:txBody>
      </p:sp>
      <p:sp>
        <p:nvSpPr>
          <p:cNvPr id="6" name="TextBox 18"/>
          <p:cNvSpPr txBox="1"/>
          <p:nvPr/>
        </p:nvSpPr>
        <p:spPr>
          <a:xfrm>
            <a:off x="957550" y="1298760"/>
            <a:ext cx="10943649" cy="4103688"/>
          </a:xfrm>
          <a:prstGeom prst="rect">
            <a:avLst/>
          </a:prstGeom>
          <a:noFill/>
        </p:spPr>
        <p:txBody>
          <a:bodyPr wrap="square" lIns="0" tIns="0" rIns="0" bIns="0" numCol="1" spcCol="360000">
            <a:spAutoFit/>
          </a:bodyPr>
          <a:lstStyle/>
          <a:p>
            <a:pPr>
              <a:lnSpc>
                <a:spcPct val="150000"/>
              </a:lnSpc>
            </a:pPr>
            <a:r>
              <a:rPr lang="en-US" altLang="zh-CN" b="1" dirty="0">
                <a:latin typeface="Arial" panose="020B0604020202090204" pitchFamily="34" charset="0"/>
                <a:ea typeface="微软雅黑" panose="020B0503020204020204" pitchFamily="34" charset="-122"/>
                <a:sym typeface="Arial" panose="020B0604020202090204" pitchFamily="34" charset="0"/>
              </a:rPr>
              <a:t>Node.js:</a:t>
            </a:r>
            <a:endParaRPr lang="en-US" altLang="zh-CN" b="1" dirty="0">
              <a:latin typeface="Arial" panose="020B0604020202090204" pitchFamily="34" charset="0"/>
              <a:ea typeface="微软雅黑" panose="020B0503020204020204" pitchFamily="34" charset="-122"/>
              <a:sym typeface="Arial" panose="020B0604020202090204" pitchFamily="34" charset="0"/>
            </a:endParaRPr>
          </a:p>
          <a:p>
            <a:pPr>
              <a:lnSpc>
                <a:spcPct val="150000"/>
              </a:lnSpc>
            </a:pPr>
            <a:r>
              <a:rPr lang="en-US" altLang="zh-CN" dirty="0">
                <a:latin typeface="Arial" panose="020B0604020202090204" pitchFamily="34" charset="0"/>
                <a:ea typeface="微软雅黑" panose="020B0503020204020204" pitchFamily="34" charset="-122"/>
                <a:sym typeface="Arial" panose="020B0604020202090204" pitchFamily="34" charset="0"/>
              </a:rPr>
              <a:t>Node.js uses </a:t>
            </a:r>
            <a:r>
              <a:rPr lang="en-US" altLang="zh-CN" dirty="0" err="1">
                <a:latin typeface="Arial" panose="020B0604020202090204" pitchFamily="34" charset="0"/>
                <a:ea typeface="微软雅黑" panose="020B0503020204020204" pitchFamily="34" charset="-122"/>
                <a:sym typeface="Arial" panose="020B0604020202090204" pitchFamily="34" charset="0"/>
              </a:rPr>
              <a:t>npm</a:t>
            </a:r>
            <a:r>
              <a:rPr lang="en-US" altLang="zh-CN" dirty="0">
                <a:latin typeface="Arial" panose="020B0604020202090204" pitchFamily="34" charset="0"/>
                <a:ea typeface="微软雅黑" panose="020B0503020204020204" pitchFamily="34" charset="-122"/>
                <a:sym typeface="Arial" panose="020B0604020202090204" pitchFamily="34" charset="0"/>
              </a:rPr>
              <a:t> as its package management tool. </a:t>
            </a:r>
            <a:r>
              <a:rPr lang="en-US" altLang="zh-CN" dirty="0" err="1">
                <a:latin typeface="Arial" panose="020B0604020202090204" pitchFamily="34" charset="0"/>
                <a:ea typeface="微软雅黑" panose="020B0503020204020204" pitchFamily="34" charset="-122"/>
                <a:sym typeface="Arial" panose="020B0604020202090204" pitchFamily="34" charset="0"/>
              </a:rPr>
              <a:t>npm</a:t>
            </a:r>
            <a:r>
              <a:rPr lang="en-US" altLang="zh-CN" dirty="0">
                <a:latin typeface="Arial" panose="020B0604020202090204" pitchFamily="34" charset="0"/>
                <a:ea typeface="微软雅黑" panose="020B0503020204020204" pitchFamily="34" charset="-122"/>
                <a:sym typeface="Arial" panose="020B0604020202090204" pitchFamily="34" charset="0"/>
              </a:rPr>
              <a:t> is a powerful ecosystem with a large number of third-party modules and tools.</a:t>
            </a:r>
            <a:br>
              <a:rPr lang="en-US" altLang="zh-CN" dirty="0">
                <a:latin typeface="Arial" panose="020B0604020202090204" pitchFamily="34" charset="0"/>
                <a:ea typeface="微软雅黑" panose="020B0503020204020204" pitchFamily="34" charset="-122"/>
                <a:sym typeface="Arial" panose="020B0604020202090204" pitchFamily="34" charset="0"/>
              </a:rPr>
            </a:br>
            <a:endParaRPr lang="en-US" altLang="zh-CN" dirty="0">
              <a:latin typeface="Arial" panose="020B0604020202090204" pitchFamily="34" charset="0"/>
              <a:ea typeface="微软雅黑" panose="020B0503020204020204" pitchFamily="34" charset="-122"/>
              <a:sym typeface="Arial" panose="020B0604020202090204" pitchFamily="34" charset="0"/>
            </a:endParaRPr>
          </a:p>
          <a:p>
            <a:pPr>
              <a:lnSpc>
                <a:spcPct val="150000"/>
              </a:lnSpc>
            </a:pPr>
            <a:r>
              <a:rPr lang="en-US" altLang="zh-CN" b="1" dirty="0" err="1">
                <a:latin typeface="Arial" panose="020B0604020202090204" pitchFamily="34" charset="0"/>
                <a:ea typeface="微软雅黑" panose="020B0503020204020204" pitchFamily="34" charset="-122"/>
                <a:sym typeface="Arial" panose="020B0604020202090204" pitchFamily="34" charset="0"/>
              </a:rPr>
              <a:t>Deno</a:t>
            </a:r>
            <a:r>
              <a:rPr lang="en-US" altLang="zh-CN" b="1" dirty="0">
                <a:latin typeface="Arial" panose="020B0604020202090204" pitchFamily="34" charset="0"/>
                <a:ea typeface="微软雅黑" panose="020B0503020204020204" pitchFamily="34" charset="-122"/>
                <a:sym typeface="Arial" panose="020B0604020202090204" pitchFamily="34" charset="0"/>
              </a:rPr>
              <a:t>:</a:t>
            </a:r>
            <a:endParaRPr lang="en-US" altLang="zh-CN" b="1" dirty="0">
              <a:latin typeface="Arial" panose="020B0604020202090204" pitchFamily="34" charset="0"/>
              <a:ea typeface="微软雅黑" panose="020B0503020204020204" pitchFamily="34" charset="-122"/>
              <a:sym typeface="Arial" panose="020B0604020202090204" pitchFamily="34" charset="0"/>
            </a:endParaRPr>
          </a:p>
          <a:p>
            <a:pPr>
              <a:lnSpc>
                <a:spcPct val="150000"/>
              </a:lnSpc>
            </a:pPr>
            <a:r>
              <a:rPr lang="en-US" altLang="zh-CN" dirty="0" err="1"/>
              <a:t>Deno</a:t>
            </a:r>
            <a:r>
              <a:rPr lang="en-US" altLang="zh-CN" dirty="0"/>
              <a:t> comes with a built-in command line tool that makes running and managing </a:t>
            </a:r>
            <a:r>
              <a:rPr lang="en-US" altLang="zh-CN" dirty="0" err="1"/>
              <a:t>Deno</a:t>
            </a:r>
            <a:r>
              <a:rPr lang="en-US" altLang="zh-CN" dirty="0"/>
              <a:t> applications easier.</a:t>
            </a:r>
            <a:endParaRPr lang="en-US" altLang="zh-CN" dirty="0"/>
          </a:p>
          <a:p>
            <a:pPr>
              <a:lnSpc>
                <a:spcPct val="150000"/>
              </a:lnSpc>
            </a:pPr>
            <a:endParaRPr lang="en-US" altLang="zh-CN" dirty="0">
              <a:latin typeface="Arial" panose="020B0604020202090204" pitchFamily="34" charset="0"/>
              <a:ea typeface="微软雅黑" panose="020B0503020204020204" pitchFamily="34" charset="-122"/>
              <a:sym typeface="Arial" panose="020B0604020202090204" pitchFamily="34" charset="0"/>
            </a:endParaRPr>
          </a:p>
          <a:p>
            <a:pPr>
              <a:lnSpc>
                <a:spcPct val="150000"/>
              </a:lnSpc>
            </a:pPr>
            <a:r>
              <a:rPr lang="en-US" altLang="zh-CN" b="1" dirty="0">
                <a:latin typeface="Arial" panose="020B0604020202090204" pitchFamily="34" charset="0"/>
                <a:ea typeface="微软雅黑" panose="020B0503020204020204" pitchFamily="34" charset="-122"/>
              </a:rPr>
              <a:t>Bun:</a:t>
            </a:r>
            <a:endParaRPr lang="en-US" altLang="zh-CN" b="1" dirty="0">
              <a:latin typeface="Arial" panose="020B0604020202090204" pitchFamily="34" charset="0"/>
              <a:ea typeface="微软雅黑" panose="020B0503020204020204" pitchFamily="34" charset="-122"/>
            </a:endParaRPr>
          </a:p>
          <a:p>
            <a:pPr>
              <a:lnSpc>
                <a:spcPct val="150000"/>
              </a:lnSpc>
            </a:pPr>
            <a:r>
              <a:rPr lang="en-US" altLang="zh-CN" dirty="0">
                <a:latin typeface="Arial" panose="020B0604020202090204" pitchFamily="34" charset="0"/>
                <a:ea typeface="微软雅黑" panose="020B0503020204020204" pitchFamily="34" charset="-122"/>
              </a:rPr>
              <a:t>Bun is a module packaging tool that can package multiple modules into one file to improve performance and loading speed.</a:t>
            </a:r>
            <a:endParaRPr lang="en-US" altLang="zh-CN" dirty="0">
              <a:latin typeface="Arial" panose="020B0604020202090204" pitchFamily="34" charset="0"/>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50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740743" y="880021"/>
            <a:ext cx="11086097" cy="0"/>
            <a:chOff x="1028775" y="591989"/>
            <a:chExt cx="11086097" cy="0"/>
          </a:xfrm>
        </p:grpSpPr>
        <p:cxnSp>
          <p:nvCxnSpPr>
            <p:cNvPr id="3" name="直接连接符 24"/>
            <p:cNvCxnSpPr/>
            <p:nvPr/>
          </p:nvCxnSpPr>
          <p:spPr>
            <a:xfrm>
              <a:off x="1028775" y="591989"/>
              <a:ext cx="35041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 name="直接连接符 25"/>
            <p:cNvCxnSpPr/>
            <p:nvPr/>
          </p:nvCxnSpPr>
          <p:spPr>
            <a:xfrm>
              <a:off x="8610675" y="591989"/>
              <a:ext cx="35041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
        <p:nvSpPr>
          <p:cNvPr id="5" name="TextBox 8"/>
          <p:cNvSpPr txBox="1"/>
          <p:nvPr/>
        </p:nvSpPr>
        <p:spPr>
          <a:xfrm>
            <a:off x="3550512" y="387578"/>
            <a:ext cx="6081651" cy="984885"/>
          </a:xfrm>
          <a:prstGeom prst="rect">
            <a:avLst/>
          </a:prstGeom>
          <a:noFill/>
        </p:spPr>
        <p:txBody>
          <a:bodyPr wrap="square" lIns="0" tIns="0" rIns="0" bIns="0" rtlCol="0" anchor="ctr">
            <a:spAutoFit/>
          </a:bodyPr>
          <a:lstStyle/>
          <a:p>
            <a:pPr algn="ctr"/>
            <a:r>
              <a:rPr lang="en-US" altLang="zh-CN" sz="3200" dirty="0">
                <a:latin typeface="Arial" panose="020B0604020202090204" pitchFamily="34" charset="0"/>
                <a:ea typeface="微软雅黑" panose="020B0503020204020204" pitchFamily="34" charset="-122"/>
                <a:sym typeface="Arial" panose="020B0604020202090204" pitchFamily="34" charset="0"/>
              </a:rPr>
              <a:t>Advantage and Disadvantage of </a:t>
            </a:r>
            <a:br>
              <a:rPr lang="en-US" altLang="zh-CN" sz="3200" dirty="0">
                <a:latin typeface="Arial" panose="020B0604020202090204" pitchFamily="34" charset="0"/>
                <a:ea typeface="微软雅黑" panose="020B0503020204020204" pitchFamily="34" charset="-122"/>
              </a:rPr>
            </a:br>
            <a:r>
              <a:rPr lang="en-US" altLang="zh-CN" sz="3200" dirty="0">
                <a:latin typeface="Arial" panose="020B0604020202090204" pitchFamily="34" charset="0"/>
                <a:ea typeface="微软雅黑" panose="020B0503020204020204" pitchFamily="34" charset="-122"/>
              </a:rPr>
              <a:t>Stability</a:t>
            </a:r>
            <a:endParaRPr lang="en-US" altLang="zh-CN" sz="3200" dirty="0">
              <a:latin typeface="Arial" panose="020B0604020202090204" pitchFamily="34" charset="0"/>
              <a:ea typeface="微软雅黑" panose="020B0503020204020204" pitchFamily="34" charset="-122"/>
            </a:endParaRPr>
          </a:p>
        </p:txBody>
      </p:sp>
      <p:sp>
        <p:nvSpPr>
          <p:cNvPr id="6" name="TextBox 18"/>
          <p:cNvSpPr txBox="1"/>
          <p:nvPr/>
        </p:nvSpPr>
        <p:spPr>
          <a:xfrm>
            <a:off x="1100783" y="1372463"/>
            <a:ext cx="10943649" cy="5772221"/>
          </a:xfrm>
          <a:prstGeom prst="rect">
            <a:avLst/>
          </a:prstGeom>
          <a:noFill/>
        </p:spPr>
        <p:txBody>
          <a:bodyPr wrap="square" lIns="0" tIns="0" rIns="0" bIns="0" numCol="1" spcCol="360000">
            <a:spAutoFit/>
          </a:bodyPr>
          <a:lstStyle/>
          <a:p>
            <a:pPr algn="just">
              <a:lnSpc>
                <a:spcPct val="150000"/>
              </a:lnSpc>
            </a:pPr>
            <a:r>
              <a:rPr lang="en-US" altLang="zh-CN" b="1" dirty="0"/>
              <a:t>Node.js</a:t>
            </a:r>
            <a:endParaRPr lang="en-US" altLang="zh-CN" b="1" dirty="0"/>
          </a:p>
          <a:p>
            <a:pPr algn="just">
              <a:lnSpc>
                <a:spcPct val="150000"/>
              </a:lnSpc>
            </a:pPr>
            <a:r>
              <a:rPr lang="en-US" altLang="zh-CN" dirty="0"/>
              <a:t>Node.js offers proven performance, powering 2.1% of the world’s websites. This is a known quantity and a product that a large number of projects rely on. If you do have a problem, there's a good chance someone knows how to fix it. </a:t>
            </a:r>
            <a:endParaRPr lang="en-US" altLang="zh-CN" dirty="0"/>
          </a:p>
          <a:p>
            <a:pPr algn="just">
              <a:lnSpc>
                <a:spcPct val="150000"/>
              </a:lnSpc>
            </a:pPr>
            <a:endParaRPr lang="en-US" altLang="zh-CN" b="1" dirty="0"/>
          </a:p>
          <a:p>
            <a:pPr algn="just">
              <a:lnSpc>
                <a:spcPct val="150000"/>
              </a:lnSpc>
            </a:pPr>
            <a:r>
              <a:rPr lang="en-US" altLang="zh-CN" b="1" dirty="0" err="1"/>
              <a:t>Deno</a:t>
            </a:r>
            <a:endParaRPr lang="en-US" altLang="zh-CN" b="1" dirty="0"/>
          </a:p>
          <a:p>
            <a:pPr algn="just">
              <a:lnSpc>
                <a:spcPct val="150000"/>
              </a:lnSpc>
            </a:pPr>
            <a:r>
              <a:rPr lang="en-US" altLang="zh-CN" dirty="0"/>
              <a:t>Version 1.0 of </a:t>
            </a:r>
            <a:r>
              <a:rPr lang="en-US" altLang="zh-CN" dirty="0" err="1"/>
              <a:t>Deno</a:t>
            </a:r>
            <a:r>
              <a:rPr lang="en-US" altLang="zh-CN" dirty="0"/>
              <a:t> was released in May 2020 and is considered the first stable version. However, adoption has been slow, perhaps because there is no “user-perceived” differentiator to win over developers’ collective support. Since the release of version 1.0, it has made great strides in improving the developer experience while maintaining stability with each release so that developers can upgrade with little impact. </a:t>
            </a:r>
            <a:endParaRPr lang="en-US" altLang="zh-CN" dirty="0"/>
          </a:p>
          <a:p>
            <a:pPr algn="just">
              <a:lnSpc>
                <a:spcPct val="150000"/>
              </a:lnSpc>
            </a:pPr>
            <a:endParaRPr lang="en-US" altLang="zh-CN" b="1" dirty="0"/>
          </a:p>
          <a:p>
            <a:pPr algn="just">
              <a:lnSpc>
                <a:spcPct val="150000"/>
              </a:lnSpc>
            </a:pPr>
            <a:r>
              <a:rPr lang="en-US" altLang="zh-CN" b="1" dirty="0"/>
              <a:t>Bun</a:t>
            </a:r>
            <a:endParaRPr lang="en-US" altLang="zh-CN" b="1" dirty="0"/>
          </a:p>
          <a:p>
            <a:pPr algn="just">
              <a:lnSpc>
                <a:spcPct val="150000"/>
              </a:lnSpc>
            </a:pPr>
            <a:r>
              <a:rPr lang="en-US" altLang="zh-CN" dirty="0"/>
              <a:t>Bun has version 1.0 released in September 2023. As a result, its stability and coverage of the Node.js core API has improved significantly since its beta release, and it's likely to continue as more and more people in the community look to adopt it in their projects .</a:t>
            </a:r>
            <a:endParaRPr lang="en-US" altLang="zh-CN" dirty="0">
              <a:latin typeface="Arial" panose="020B0604020202090204" pitchFamily="34" charset="0"/>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50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4238958" y="3493258"/>
            <a:ext cx="4380840" cy="969916"/>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72716" tIns="36357" rIns="72716" bIns="36357" rtlCol="0" anchor="ctr"/>
          <a:lstStyle/>
          <a:p>
            <a:pPr algn="ctr"/>
            <a:endParaRPr lang="zh-CN" altLang="en-US" sz="1510">
              <a:latin typeface="Arial" panose="020B0604020202090204" pitchFamily="34" charset="0"/>
              <a:ea typeface="微软雅黑" panose="020B0503020204020204" pitchFamily="34" charset="-122"/>
              <a:sym typeface="Arial" panose="020B0604020202090204" pitchFamily="34" charset="0"/>
            </a:endParaRPr>
          </a:p>
        </p:txBody>
      </p:sp>
      <p:sp>
        <p:nvSpPr>
          <p:cNvPr id="3" name="椭圆 2"/>
          <p:cNvSpPr/>
          <p:nvPr/>
        </p:nvSpPr>
        <p:spPr>
          <a:xfrm>
            <a:off x="5919193" y="2214972"/>
            <a:ext cx="1020367" cy="102036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4400" dirty="0">
                <a:solidFill>
                  <a:schemeClr val="bg1"/>
                </a:solidFill>
                <a:latin typeface="Arial" panose="020B0604020202090204" pitchFamily="34" charset="0"/>
                <a:ea typeface="微软雅黑" panose="020B0503020204020204" pitchFamily="34" charset="-122"/>
                <a:sym typeface="Arial" panose="020B0604020202090204" pitchFamily="34" charset="0"/>
              </a:rPr>
              <a:t>03</a:t>
            </a:r>
            <a:endParaRPr lang="zh-CN" altLang="en-US" sz="4400" dirty="0">
              <a:solidFill>
                <a:schemeClr val="bg1"/>
              </a:solidFill>
              <a:latin typeface="Arial" panose="020B0604020202090204" pitchFamily="34" charset="0"/>
              <a:ea typeface="微软雅黑" panose="020B0503020204020204" pitchFamily="34" charset="-122"/>
              <a:sym typeface="Arial" panose="020B0604020202090204" pitchFamily="34" charset="0"/>
            </a:endParaRPr>
          </a:p>
        </p:txBody>
      </p:sp>
      <p:sp>
        <p:nvSpPr>
          <p:cNvPr id="5" name="MH_Entry_1"/>
          <p:cNvSpPr/>
          <p:nvPr>
            <p:custDataLst>
              <p:tags r:id="rId1"/>
            </p:custDataLst>
          </p:nvPr>
        </p:nvSpPr>
        <p:spPr>
          <a:xfrm>
            <a:off x="4917207" y="3731930"/>
            <a:ext cx="3024336" cy="492571"/>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1" fmla="*/ 0 w 2520280"/>
              <a:gd name="connsiteY0-2" fmla="*/ 1584176 h 1872208"/>
              <a:gd name="connsiteX1-3" fmla="*/ 2520280 w 2520280"/>
              <a:gd name="connsiteY1-4" fmla="*/ 1584176 h 1872208"/>
              <a:gd name="connsiteX2-5" fmla="*/ 2520280 w 2520280"/>
              <a:gd name="connsiteY2-6" fmla="*/ 1872208 h 1872208"/>
              <a:gd name="connsiteX3-7" fmla="*/ 0 w 2520280"/>
              <a:gd name="connsiteY3-8" fmla="*/ 1872208 h 1872208"/>
              <a:gd name="connsiteX4-9" fmla="*/ 0 w 2520280"/>
              <a:gd name="connsiteY4-10" fmla="*/ 1584176 h 1872208"/>
              <a:gd name="connsiteX5-11" fmla="*/ 0 w 2520280"/>
              <a:gd name="connsiteY5-12" fmla="*/ 0 h 1872208"/>
              <a:gd name="connsiteX6-13" fmla="*/ 2520280 w 2520280"/>
              <a:gd name="connsiteY6-14" fmla="*/ 0 h 1872208"/>
              <a:gd name="connsiteX7-15" fmla="*/ 0 w 2520280"/>
              <a:gd name="connsiteY7-16" fmla="*/ 0 h 1872208"/>
              <a:gd name="connsiteX0-17" fmla="*/ 0 w 2520280"/>
              <a:gd name="connsiteY0-18" fmla="*/ 1872208 h 1872208"/>
              <a:gd name="connsiteX1-19" fmla="*/ 2520280 w 2520280"/>
              <a:gd name="connsiteY1-20" fmla="*/ 1584176 h 1872208"/>
              <a:gd name="connsiteX2-21" fmla="*/ 2520280 w 2520280"/>
              <a:gd name="connsiteY2-22" fmla="*/ 1872208 h 1872208"/>
              <a:gd name="connsiteX3-23" fmla="*/ 0 w 2520280"/>
              <a:gd name="connsiteY3-24" fmla="*/ 1872208 h 1872208"/>
              <a:gd name="connsiteX4-25" fmla="*/ 0 w 2520280"/>
              <a:gd name="connsiteY4-26" fmla="*/ 0 h 1872208"/>
              <a:gd name="connsiteX5-27" fmla="*/ 2520280 w 2520280"/>
              <a:gd name="connsiteY5-28" fmla="*/ 0 h 1872208"/>
              <a:gd name="connsiteX6-29" fmla="*/ 0 w 2520280"/>
              <a:gd name="connsiteY6-30" fmla="*/ 0 h 1872208"/>
              <a:gd name="connsiteX0-31" fmla="*/ 0 w 2520280"/>
              <a:gd name="connsiteY0-32" fmla="*/ 1872208 h 1872208"/>
              <a:gd name="connsiteX1-33" fmla="*/ 2520280 w 2520280"/>
              <a:gd name="connsiteY1-34" fmla="*/ 1872208 h 1872208"/>
              <a:gd name="connsiteX2-35" fmla="*/ 0 w 2520280"/>
              <a:gd name="connsiteY2-36" fmla="*/ 1872208 h 1872208"/>
              <a:gd name="connsiteX3-37" fmla="*/ 0 w 2520280"/>
              <a:gd name="connsiteY3-38" fmla="*/ 0 h 1872208"/>
              <a:gd name="connsiteX4-39" fmla="*/ 2520280 w 2520280"/>
              <a:gd name="connsiteY4-40" fmla="*/ 0 h 1872208"/>
              <a:gd name="connsiteX5-41" fmla="*/ 0 w 2520280"/>
              <a:gd name="connsiteY5-42" fmla="*/ 0 h 1872208"/>
              <a:gd name="connsiteX0-43" fmla="*/ 0 w 2520280"/>
              <a:gd name="connsiteY0-44" fmla="*/ 1872208 h 1872208"/>
              <a:gd name="connsiteX1-45" fmla="*/ 2520280 w 2520280"/>
              <a:gd name="connsiteY1-46" fmla="*/ 1872208 h 1872208"/>
              <a:gd name="connsiteX2-47" fmla="*/ 0 w 2520280"/>
              <a:gd name="connsiteY2-48" fmla="*/ 1872208 h 1872208"/>
              <a:gd name="connsiteX3-49" fmla="*/ 0 w 2520280"/>
              <a:gd name="connsiteY3-50" fmla="*/ 0 h 1872208"/>
              <a:gd name="connsiteX4-51" fmla="*/ 34255 w 2520280"/>
              <a:gd name="connsiteY4-52" fmla="*/ 0 h 1872208"/>
              <a:gd name="connsiteX5-53" fmla="*/ 0 w 2520280"/>
              <a:gd name="connsiteY5-54" fmla="*/ 0 h 1872208"/>
              <a:gd name="connsiteX0-55" fmla="*/ 0 w 2520280"/>
              <a:gd name="connsiteY0-56" fmla="*/ 1872208 h 1872208"/>
              <a:gd name="connsiteX1-57" fmla="*/ 2520280 w 2520280"/>
              <a:gd name="connsiteY1-58" fmla="*/ 1872208 h 1872208"/>
              <a:gd name="connsiteX2-59" fmla="*/ 0 w 2520280"/>
              <a:gd name="connsiteY2-60" fmla="*/ 1872208 h 1872208"/>
              <a:gd name="connsiteX3-61" fmla="*/ 0 w 2520280"/>
              <a:gd name="connsiteY3-62" fmla="*/ 0 h 1872208"/>
              <a:gd name="connsiteX4-63" fmla="*/ 917 w 2520280"/>
              <a:gd name="connsiteY4-64" fmla="*/ 6036 h 1872208"/>
              <a:gd name="connsiteX5-65" fmla="*/ 0 w 2520280"/>
              <a:gd name="connsiteY5-66" fmla="*/ 0 h 1872208"/>
              <a:gd name="connsiteX0-67" fmla="*/ 0 w 2520280"/>
              <a:gd name="connsiteY0-68" fmla="*/ 1890314 h 1890314"/>
              <a:gd name="connsiteX1-69" fmla="*/ 2520280 w 2520280"/>
              <a:gd name="connsiteY1-70" fmla="*/ 1890314 h 1890314"/>
              <a:gd name="connsiteX2-71" fmla="*/ 0 w 2520280"/>
              <a:gd name="connsiteY2-72" fmla="*/ 1890314 h 1890314"/>
              <a:gd name="connsiteX3-73" fmla="*/ 0 w 2520280"/>
              <a:gd name="connsiteY3-74" fmla="*/ 18106 h 1890314"/>
              <a:gd name="connsiteX4-75" fmla="*/ 53304 w 2520280"/>
              <a:gd name="connsiteY4-76" fmla="*/ 0 h 1890314"/>
              <a:gd name="connsiteX5-77" fmla="*/ 0 w 2520280"/>
              <a:gd name="connsiteY5-78" fmla="*/ 18106 h 1890314"/>
              <a:gd name="connsiteX0-79" fmla="*/ 0 w 2520280"/>
              <a:gd name="connsiteY0-80" fmla="*/ 1872208 h 1872208"/>
              <a:gd name="connsiteX1-81" fmla="*/ 2520280 w 2520280"/>
              <a:gd name="connsiteY1-82" fmla="*/ 1872208 h 1872208"/>
              <a:gd name="connsiteX2-83" fmla="*/ 0 w 2520280"/>
              <a:gd name="connsiteY2-84" fmla="*/ 1872208 h 1872208"/>
              <a:gd name="connsiteX3-85" fmla="*/ 0 w 2520280"/>
              <a:gd name="connsiteY3-86" fmla="*/ 0 h 1872208"/>
              <a:gd name="connsiteX4-87" fmla="*/ 916 w 2520280"/>
              <a:gd name="connsiteY4-88" fmla="*/ 0 h 1872208"/>
              <a:gd name="connsiteX5-89" fmla="*/ 0 w 2520280"/>
              <a:gd name="connsiteY5-90" fmla="*/ 0 h 187220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520280" h="1872208">
                <a:moveTo>
                  <a:pt x="0" y="1872208"/>
                </a:moveTo>
                <a:lnTo>
                  <a:pt x="2520280" y="1872208"/>
                </a:lnTo>
                <a:lnTo>
                  <a:pt x="0" y="1872208"/>
                </a:lnTo>
                <a:close/>
                <a:moveTo>
                  <a:pt x="0" y="0"/>
                </a:moveTo>
                <a:lnTo>
                  <a:pt x="916" y="0"/>
                </a:lnTo>
                <a:lnTo>
                  <a:pt x="0" y="0"/>
                </a:lnTo>
                <a:close/>
              </a:path>
            </a:pathLst>
          </a:custGeom>
          <a:noFill/>
          <a:ln w="3175" cap="sq">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spAutoFit/>
          </a:bodyPr>
          <a:lstStyle/>
          <a:p>
            <a:pPr algn="ctr"/>
            <a:r>
              <a:rPr lang="en-US" altLang="zh-CN" sz="3200" dirty="0">
                <a:solidFill>
                  <a:schemeClr val="bg1"/>
                </a:solidFill>
                <a:latin typeface="Arial" panose="020B0604020202090204" pitchFamily="34" charset="0"/>
                <a:ea typeface="微软雅黑" panose="020B0503020204020204" pitchFamily="34" charset="-122"/>
              </a:rPr>
              <a:t>User distribution</a:t>
            </a:r>
            <a:endParaRPr lang="en-US" altLang="zh-CN" sz="3200" dirty="0">
              <a:solidFill>
                <a:schemeClr val="bg1"/>
              </a:solidFill>
              <a:latin typeface="Arial" panose="020B0604020202090204" pitchFamily="34" charset="0"/>
              <a:ea typeface="微软雅黑" panose="020B0503020204020204" pitchFamily="34"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p15:prstTrans prst="wind"/>
      </p:transition>
    </mc:Choice>
    <mc:Fallback>
      <p:transition spd="slow">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accel="40000" fill="hold" grpId="0" nodeType="clickEffect" p14:presetBounceEnd="40000">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14:bounceEnd="40000">
                                          <p:cBhvr additive="base">
                                            <p:cTn id="7" dur="1500" fill="hold"/>
                                            <p:tgtEl>
                                              <p:spTgt spid="3"/>
                                            </p:tgtEl>
                                            <p:attrNameLst>
                                              <p:attrName>ppt_x</p:attrName>
                                            </p:attrNameLst>
                                          </p:cBhvr>
                                          <p:tavLst>
                                            <p:tav tm="0">
                                              <p:val>
                                                <p:strVal val="#ppt_x"/>
                                              </p:val>
                                            </p:tav>
                                            <p:tav tm="100000">
                                              <p:val>
                                                <p:strVal val="#ppt_x"/>
                                              </p:val>
                                            </p:tav>
                                          </p:tavLst>
                                        </p:anim>
                                        <p:anim calcmode="lin" valueType="num" p14:bounceEnd="40000">
                                          <p:cBhvr additive="base">
                                            <p:cTn id="8" dur="15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accel="40000" fill="hold" grpId="0" nodeType="withEffect" p14:presetBounceEnd="40000">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14:bounceEnd="40000">
                                          <p:cBhvr additive="base">
                                            <p:cTn id="11" dur="1500" fill="hold"/>
                                            <p:tgtEl>
                                              <p:spTgt spid="2"/>
                                            </p:tgtEl>
                                            <p:attrNameLst>
                                              <p:attrName>ppt_x</p:attrName>
                                            </p:attrNameLst>
                                          </p:cBhvr>
                                          <p:tavLst>
                                            <p:tav tm="0">
                                              <p:val>
                                                <p:strVal val="#ppt_x"/>
                                              </p:val>
                                            </p:tav>
                                            <p:tav tm="100000">
                                              <p:val>
                                                <p:strVal val="#ppt_x"/>
                                              </p:val>
                                            </p:tav>
                                          </p:tavLst>
                                        </p:anim>
                                        <p:anim calcmode="lin" valueType="num" p14:bounceEnd="40000">
                                          <p:cBhvr additive="base">
                                            <p:cTn id="12" dur="1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56" presetClass="entr" presetSubtype="0" fill="hold" grpId="0" nodeType="clickEffect">
                                      <p:stCondLst>
                                        <p:cond delay="0"/>
                                      </p:stCondLst>
                                      <p:iterate type="lt">
                                        <p:tmPct val="10000"/>
                                      </p:iterate>
                                      <p:childTnLst>
                                        <p:set>
                                          <p:cBhvr>
                                            <p:cTn id="16" dur="1" fill="hold">
                                              <p:stCondLst>
                                                <p:cond delay="0"/>
                                              </p:stCondLst>
                                            </p:cTn>
                                            <p:tgtEl>
                                              <p:spTgt spid="5"/>
                                            </p:tgtEl>
                                            <p:attrNameLst>
                                              <p:attrName>style.visibility</p:attrName>
                                            </p:attrNameLst>
                                          </p:cBhvr>
                                          <p:to>
                                            <p:strVal val="visible"/>
                                          </p:to>
                                        </p:set>
                                        <p:anim by="(-#ppt_w*2)" calcmode="lin" valueType="num">
                                          <p:cBhvr rctx="PPT">
                                            <p:cTn id="17" dur="500" autoRev="1" fill="hold">
                                              <p:stCondLst>
                                                <p:cond delay="0"/>
                                              </p:stCondLst>
                                            </p:cTn>
                                            <p:tgtEl>
                                              <p:spTgt spid="5"/>
                                            </p:tgtEl>
                                            <p:attrNameLst>
                                              <p:attrName>ppt_w</p:attrName>
                                            </p:attrNameLst>
                                          </p:cBhvr>
                                        </p:anim>
                                        <p:anim by="(#ppt_w*0.50)" calcmode="lin" valueType="num">
                                          <p:cBhvr>
                                            <p:cTn id="18" dur="500" decel="50000" autoRev="1" fill="hold">
                                              <p:stCondLst>
                                                <p:cond delay="0"/>
                                              </p:stCondLst>
                                            </p:cTn>
                                            <p:tgtEl>
                                              <p:spTgt spid="5"/>
                                            </p:tgtEl>
                                            <p:attrNameLst>
                                              <p:attrName>ppt_x</p:attrName>
                                            </p:attrNameLst>
                                          </p:cBhvr>
                                        </p:anim>
                                        <p:anim from="(-#ppt_h/2)" to="(#ppt_y)" calcmode="lin" valueType="num">
                                          <p:cBhvr>
                                            <p:cTn id="19" dur="1000" fill="hold">
                                              <p:stCondLst>
                                                <p:cond delay="0"/>
                                              </p:stCondLst>
                                            </p:cTn>
                                            <p:tgtEl>
                                              <p:spTgt spid="5"/>
                                            </p:tgtEl>
                                            <p:attrNameLst>
                                              <p:attrName>ppt_y</p:attrName>
                                            </p:attrNameLst>
                                          </p:cBhvr>
                                        </p:anim>
                                        <p:animRot by="21600000">
                                          <p:cBhvr>
                                            <p:cTn id="20" dur="1000" fill="hold">
                                              <p:stCondLst>
                                                <p:cond delay="0"/>
                                              </p:stCondLst>
                                            </p:cTn>
                                            <p:tgtEl>
                                              <p:spTgt spid="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5" grpId="0"/>
        </p:bldLst>
      </p:timing>
    </mc:Choice>
    <mc:Fallback>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accel="4000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500" fill="hold"/>
                                            <p:tgtEl>
                                              <p:spTgt spid="3"/>
                                            </p:tgtEl>
                                            <p:attrNameLst>
                                              <p:attrName>ppt_x</p:attrName>
                                            </p:attrNameLst>
                                          </p:cBhvr>
                                          <p:tavLst>
                                            <p:tav tm="0">
                                              <p:val>
                                                <p:strVal val="#ppt_x"/>
                                              </p:val>
                                            </p:tav>
                                            <p:tav tm="100000">
                                              <p:val>
                                                <p:strVal val="#ppt_x"/>
                                              </p:val>
                                            </p:tav>
                                          </p:tavLst>
                                        </p:anim>
                                        <p:anim calcmode="lin" valueType="num">
                                          <p:cBhvr additive="base">
                                            <p:cTn id="8" dur="15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accel="40000"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500" fill="hold"/>
                                            <p:tgtEl>
                                              <p:spTgt spid="2"/>
                                            </p:tgtEl>
                                            <p:attrNameLst>
                                              <p:attrName>ppt_x</p:attrName>
                                            </p:attrNameLst>
                                          </p:cBhvr>
                                          <p:tavLst>
                                            <p:tav tm="0">
                                              <p:val>
                                                <p:strVal val="#ppt_x"/>
                                              </p:val>
                                            </p:tav>
                                            <p:tav tm="100000">
                                              <p:val>
                                                <p:strVal val="#ppt_x"/>
                                              </p:val>
                                            </p:tav>
                                          </p:tavLst>
                                        </p:anim>
                                        <p:anim calcmode="lin" valueType="num">
                                          <p:cBhvr additive="base">
                                            <p:cTn id="12" dur="1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56" presetClass="entr" presetSubtype="0" fill="hold" grpId="0" nodeType="clickEffect">
                                      <p:stCondLst>
                                        <p:cond delay="0"/>
                                      </p:stCondLst>
                                      <p:iterate type="lt">
                                        <p:tmPct val="10000"/>
                                      </p:iterate>
                                      <p:childTnLst>
                                        <p:set>
                                          <p:cBhvr>
                                            <p:cTn id="16" dur="1" fill="hold">
                                              <p:stCondLst>
                                                <p:cond delay="0"/>
                                              </p:stCondLst>
                                            </p:cTn>
                                            <p:tgtEl>
                                              <p:spTgt spid="5"/>
                                            </p:tgtEl>
                                            <p:attrNameLst>
                                              <p:attrName>style.visibility</p:attrName>
                                            </p:attrNameLst>
                                          </p:cBhvr>
                                          <p:to>
                                            <p:strVal val="visible"/>
                                          </p:to>
                                        </p:set>
                                        <p:anim by="(-#ppt_w*2)" calcmode="lin" valueType="num">
                                          <p:cBhvr rctx="PPT">
                                            <p:cTn id="17" dur="500" autoRev="1" fill="hold">
                                              <p:stCondLst>
                                                <p:cond delay="0"/>
                                              </p:stCondLst>
                                            </p:cTn>
                                            <p:tgtEl>
                                              <p:spTgt spid="5"/>
                                            </p:tgtEl>
                                            <p:attrNameLst>
                                              <p:attrName>ppt_w</p:attrName>
                                            </p:attrNameLst>
                                          </p:cBhvr>
                                        </p:anim>
                                        <p:anim by="(#ppt_w*0.50)" calcmode="lin" valueType="num">
                                          <p:cBhvr>
                                            <p:cTn id="18" dur="500" decel="50000" autoRev="1" fill="hold">
                                              <p:stCondLst>
                                                <p:cond delay="0"/>
                                              </p:stCondLst>
                                            </p:cTn>
                                            <p:tgtEl>
                                              <p:spTgt spid="5"/>
                                            </p:tgtEl>
                                            <p:attrNameLst>
                                              <p:attrName>ppt_x</p:attrName>
                                            </p:attrNameLst>
                                          </p:cBhvr>
                                        </p:anim>
                                        <p:anim from="(-#ppt_h/2)" to="(#ppt_y)" calcmode="lin" valueType="num">
                                          <p:cBhvr>
                                            <p:cTn id="19" dur="1000" fill="hold">
                                              <p:stCondLst>
                                                <p:cond delay="0"/>
                                              </p:stCondLst>
                                            </p:cTn>
                                            <p:tgtEl>
                                              <p:spTgt spid="5"/>
                                            </p:tgtEl>
                                            <p:attrNameLst>
                                              <p:attrName>ppt_y</p:attrName>
                                            </p:attrNameLst>
                                          </p:cBhvr>
                                        </p:anim>
                                        <p:animRot by="21600000">
                                          <p:cBhvr>
                                            <p:cTn id="20" dur="1000" fill="hold">
                                              <p:stCondLst>
                                                <p:cond delay="0"/>
                                              </p:stCondLst>
                                            </p:cTn>
                                            <p:tgtEl>
                                              <p:spTgt spid="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5" grpId="0"/>
        </p:bldLst>
      </p:timing>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电脑屏幕的截图&#10;&#10;描述已自动生成"/>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944125" y="591989"/>
            <a:ext cx="8718264" cy="4920788"/>
          </a:xfrm>
          <a:prstGeom prst="rect">
            <a:avLst/>
          </a:prstGeom>
        </p:spPr>
      </p:pic>
      <p:sp>
        <p:nvSpPr>
          <p:cNvPr id="3" name="文本框 2"/>
          <p:cNvSpPr txBox="1"/>
          <p:nvPr/>
        </p:nvSpPr>
        <p:spPr>
          <a:xfrm>
            <a:off x="1944125" y="5691308"/>
            <a:ext cx="8718264" cy="1200329"/>
          </a:xfrm>
          <a:prstGeom prst="rect">
            <a:avLst/>
          </a:prstGeom>
          <a:noFill/>
        </p:spPr>
        <p:txBody>
          <a:bodyPr wrap="square">
            <a:spAutoFit/>
          </a:bodyPr>
          <a:lstStyle/>
          <a:p>
            <a:pPr algn="just"/>
            <a:r>
              <a:rPr lang="en-US" altLang="zh-CN" dirty="0"/>
              <a:t>The results of the latest 2022 survey also paint Node.js as the clear leader, with </a:t>
            </a:r>
            <a:r>
              <a:rPr lang="en-US" altLang="zh-CN" dirty="0" err="1"/>
              <a:t>Deno</a:t>
            </a:r>
            <a:r>
              <a:rPr lang="en-US" altLang="zh-CN" dirty="0"/>
              <a:t> trailing at 5.3k votes and Bun receiving around 1.2k votes. This is to be expected, and it will be interesting to see how these numbers change in the upcoming 2023 survey results. Maybe we will see some new trends with </a:t>
            </a:r>
            <a:r>
              <a:rPr lang="en-US" altLang="zh-CN" dirty="0" err="1"/>
              <a:t>Deno</a:t>
            </a:r>
            <a:r>
              <a:rPr lang="en-US" altLang="zh-CN" dirty="0"/>
              <a:t> and Bun.</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1"/>
          <a:srcRect l="4446" t="25357" r="6405" b="11911"/>
          <a:stretch>
            <a:fillRect/>
          </a:stretch>
        </p:blipFill>
        <p:spPr>
          <a:xfrm>
            <a:off x="422695" y="1024037"/>
            <a:ext cx="12013359" cy="4752528"/>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1"/>
          <a:srcRect l="5426" t="26632" r="5425" b="13050"/>
          <a:stretch>
            <a:fillRect/>
          </a:stretch>
        </p:blipFill>
        <p:spPr>
          <a:xfrm>
            <a:off x="348371" y="1024037"/>
            <a:ext cx="12162007" cy="462628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1"/>
          <a:srcRect l="5451" t="26540" r="4971" b="10729"/>
          <a:stretch>
            <a:fillRect/>
          </a:stretch>
        </p:blipFill>
        <p:spPr>
          <a:xfrm>
            <a:off x="331684" y="952029"/>
            <a:ext cx="12195382" cy="4824536"/>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4238955" y="519981"/>
            <a:ext cx="4380840" cy="969916"/>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72716" tIns="36357" rIns="72716" bIns="36357" rtlCol="0" anchor="ctr"/>
          <a:lstStyle/>
          <a:p>
            <a:pPr algn="ctr"/>
            <a:endParaRPr lang="zh-CN" altLang="en-US" sz="1510">
              <a:latin typeface="Arial" panose="020B0604020202090204" pitchFamily="34" charset="0"/>
              <a:ea typeface="微软雅黑" panose="020B0503020204020204" pitchFamily="34" charset="-122"/>
              <a:sym typeface="Arial" panose="020B0604020202090204" pitchFamily="34" charset="0"/>
            </a:endParaRPr>
          </a:p>
        </p:txBody>
      </p:sp>
      <p:sp>
        <p:nvSpPr>
          <p:cNvPr id="5" name="MH_Entry_1"/>
          <p:cNvSpPr/>
          <p:nvPr>
            <p:custDataLst>
              <p:tags r:id="rId1"/>
            </p:custDataLst>
          </p:nvPr>
        </p:nvSpPr>
        <p:spPr>
          <a:xfrm>
            <a:off x="4989215" y="758717"/>
            <a:ext cx="2952327" cy="492443"/>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1" fmla="*/ 0 w 2520280"/>
              <a:gd name="connsiteY0-2" fmla="*/ 1584176 h 1872208"/>
              <a:gd name="connsiteX1-3" fmla="*/ 2520280 w 2520280"/>
              <a:gd name="connsiteY1-4" fmla="*/ 1584176 h 1872208"/>
              <a:gd name="connsiteX2-5" fmla="*/ 2520280 w 2520280"/>
              <a:gd name="connsiteY2-6" fmla="*/ 1872208 h 1872208"/>
              <a:gd name="connsiteX3-7" fmla="*/ 0 w 2520280"/>
              <a:gd name="connsiteY3-8" fmla="*/ 1872208 h 1872208"/>
              <a:gd name="connsiteX4-9" fmla="*/ 0 w 2520280"/>
              <a:gd name="connsiteY4-10" fmla="*/ 1584176 h 1872208"/>
              <a:gd name="connsiteX5-11" fmla="*/ 0 w 2520280"/>
              <a:gd name="connsiteY5-12" fmla="*/ 0 h 1872208"/>
              <a:gd name="connsiteX6-13" fmla="*/ 2520280 w 2520280"/>
              <a:gd name="connsiteY6-14" fmla="*/ 0 h 1872208"/>
              <a:gd name="connsiteX7-15" fmla="*/ 0 w 2520280"/>
              <a:gd name="connsiteY7-16" fmla="*/ 0 h 1872208"/>
              <a:gd name="connsiteX0-17" fmla="*/ 0 w 2520280"/>
              <a:gd name="connsiteY0-18" fmla="*/ 1872208 h 1872208"/>
              <a:gd name="connsiteX1-19" fmla="*/ 2520280 w 2520280"/>
              <a:gd name="connsiteY1-20" fmla="*/ 1584176 h 1872208"/>
              <a:gd name="connsiteX2-21" fmla="*/ 2520280 w 2520280"/>
              <a:gd name="connsiteY2-22" fmla="*/ 1872208 h 1872208"/>
              <a:gd name="connsiteX3-23" fmla="*/ 0 w 2520280"/>
              <a:gd name="connsiteY3-24" fmla="*/ 1872208 h 1872208"/>
              <a:gd name="connsiteX4-25" fmla="*/ 0 w 2520280"/>
              <a:gd name="connsiteY4-26" fmla="*/ 0 h 1872208"/>
              <a:gd name="connsiteX5-27" fmla="*/ 2520280 w 2520280"/>
              <a:gd name="connsiteY5-28" fmla="*/ 0 h 1872208"/>
              <a:gd name="connsiteX6-29" fmla="*/ 0 w 2520280"/>
              <a:gd name="connsiteY6-30" fmla="*/ 0 h 1872208"/>
              <a:gd name="connsiteX0-31" fmla="*/ 0 w 2520280"/>
              <a:gd name="connsiteY0-32" fmla="*/ 1872208 h 1872208"/>
              <a:gd name="connsiteX1-33" fmla="*/ 2520280 w 2520280"/>
              <a:gd name="connsiteY1-34" fmla="*/ 1872208 h 1872208"/>
              <a:gd name="connsiteX2-35" fmla="*/ 0 w 2520280"/>
              <a:gd name="connsiteY2-36" fmla="*/ 1872208 h 1872208"/>
              <a:gd name="connsiteX3-37" fmla="*/ 0 w 2520280"/>
              <a:gd name="connsiteY3-38" fmla="*/ 0 h 1872208"/>
              <a:gd name="connsiteX4-39" fmla="*/ 2520280 w 2520280"/>
              <a:gd name="connsiteY4-40" fmla="*/ 0 h 1872208"/>
              <a:gd name="connsiteX5-41" fmla="*/ 0 w 2520280"/>
              <a:gd name="connsiteY5-42" fmla="*/ 0 h 1872208"/>
              <a:gd name="connsiteX0-43" fmla="*/ 0 w 2520280"/>
              <a:gd name="connsiteY0-44" fmla="*/ 1872208 h 1872208"/>
              <a:gd name="connsiteX1-45" fmla="*/ 2520280 w 2520280"/>
              <a:gd name="connsiteY1-46" fmla="*/ 1872208 h 1872208"/>
              <a:gd name="connsiteX2-47" fmla="*/ 0 w 2520280"/>
              <a:gd name="connsiteY2-48" fmla="*/ 1872208 h 1872208"/>
              <a:gd name="connsiteX3-49" fmla="*/ 0 w 2520280"/>
              <a:gd name="connsiteY3-50" fmla="*/ 0 h 1872208"/>
              <a:gd name="connsiteX4-51" fmla="*/ 34255 w 2520280"/>
              <a:gd name="connsiteY4-52" fmla="*/ 0 h 1872208"/>
              <a:gd name="connsiteX5-53" fmla="*/ 0 w 2520280"/>
              <a:gd name="connsiteY5-54" fmla="*/ 0 h 1872208"/>
              <a:gd name="connsiteX0-55" fmla="*/ 0 w 2520280"/>
              <a:gd name="connsiteY0-56" fmla="*/ 1872208 h 1872208"/>
              <a:gd name="connsiteX1-57" fmla="*/ 2520280 w 2520280"/>
              <a:gd name="connsiteY1-58" fmla="*/ 1872208 h 1872208"/>
              <a:gd name="connsiteX2-59" fmla="*/ 0 w 2520280"/>
              <a:gd name="connsiteY2-60" fmla="*/ 1872208 h 1872208"/>
              <a:gd name="connsiteX3-61" fmla="*/ 0 w 2520280"/>
              <a:gd name="connsiteY3-62" fmla="*/ 0 h 1872208"/>
              <a:gd name="connsiteX4-63" fmla="*/ 917 w 2520280"/>
              <a:gd name="connsiteY4-64" fmla="*/ 6036 h 1872208"/>
              <a:gd name="connsiteX5-65" fmla="*/ 0 w 2520280"/>
              <a:gd name="connsiteY5-66" fmla="*/ 0 h 1872208"/>
              <a:gd name="connsiteX0-67" fmla="*/ 0 w 2520280"/>
              <a:gd name="connsiteY0-68" fmla="*/ 1890314 h 1890314"/>
              <a:gd name="connsiteX1-69" fmla="*/ 2520280 w 2520280"/>
              <a:gd name="connsiteY1-70" fmla="*/ 1890314 h 1890314"/>
              <a:gd name="connsiteX2-71" fmla="*/ 0 w 2520280"/>
              <a:gd name="connsiteY2-72" fmla="*/ 1890314 h 1890314"/>
              <a:gd name="connsiteX3-73" fmla="*/ 0 w 2520280"/>
              <a:gd name="connsiteY3-74" fmla="*/ 18106 h 1890314"/>
              <a:gd name="connsiteX4-75" fmla="*/ 53304 w 2520280"/>
              <a:gd name="connsiteY4-76" fmla="*/ 0 h 1890314"/>
              <a:gd name="connsiteX5-77" fmla="*/ 0 w 2520280"/>
              <a:gd name="connsiteY5-78" fmla="*/ 18106 h 1890314"/>
              <a:gd name="connsiteX0-79" fmla="*/ 0 w 2520280"/>
              <a:gd name="connsiteY0-80" fmla="*/ 1872208 h 1872208"/>
              <a:gd name="connsiteX1-81" fmla="*/ 2520280 w 2520280"/>
              <a:gd name="connsiteY1-82" fmla="*/ 1872208 h 1872208"/>
              <a:gd name="connsiteX2-83" fmla="*/ 0 w 2520280"/>
              <a:gd name="connsiteY2-84" fmla="*/ 1872208 h 1872208"/>
              <a:gd name="connsiteX3-85" fmla="*/ 0 w 2520280"/>
              <a:gd name="connsiteY3-86" fmla="*/ 0 h 1872208"/>
              <a:gd name="connsiteX4-87" fmla="*/ 916 w 2520280"/>
              <a:gd name="connsiteY4-88" fmla="*/ 0 h 1872208"/>
              <a:gd name="connsiteX5-89" fmla="*/ 0 w 2520280"/>
              <a:gd name="connsiteY5-90" fmla="*/ 0 h 187220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520280" h="1872208">
                <a:moveTo>
                  <a:pt x="0" y="1872208"/>
                </a:moveTo>
                <a:lnTo>
                  <a:pt x="2520280" y="1872208"/>
                </a:lnTo>
                <a:lnTo>
                  <a:pt x="0" y="1872208"/>
                </a:lnTo>
                <a:close/>
                <a:moveTo>
                  <a:pt x="0" y="0"/>
                </a:moveTo>
                <a:lnTo>
                  <a:pt x="916" y="0"/>
                </a:lnTo>
                <a:lnTo>
                  <a:pt x="0" y="0"/>
                </a:lnTo>
                <a:close/>
              </a:path>
            </a:pathLst>
          </a:custGeom>
          <a:noFill/>
          <a:ln w="3175" cap="sq">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spAutoFit/>
          </a:bodyPr>
          <a:lstStyle/>
          <a:p>
            <a:pPr lvl="0" algn="ctr"/>
            <a:r>
              <a:rPr lang="en-US" altLang="zh-CN" sz="3200" dirty="0">
                <a:solidFill>
                  <a:schemeClr val="bg1"/>
                </a:solidFill>
                <a:latin typeface="Arial" panose="020B0604020202090204" pitchFamily="34" charset="0"/>
                <a:ea typeface="微软雅黑" panose="020B0503020204020204" pitchFamily="34" charset="-122"/>
                <a:sym typeface="Arial" panose="020B0604020202090204" pitchFamily="34" charset="0"/>
              </a:rPr>
              <a:t>Team Numbers</a:t>
            </a:r>
            <a:endParaRPr lang="en-US" altLang="zh-CN" sz="3200" dirty="0">
              <a:solidFill>
                <a:schemeClr val="bg1"/>
              </a:solidFill>
              <a:latin typeface="Arial" panose="020B0604020202090204" pitchFamily="34" charset="0"/>
              <a:ea typeface="微软雅黑" panose="020B0503020204020204" pitchFamily="34" charset="-122"/>
              <a:sym typeface="Arial" panose="020B0604020202090204" pitchFamily="34" charset="0"/>
            </a:endParaRPr>
          </a:p>
        </p:txBody>
      </p:sp>
      <p:sp>
        <p:nvSpPr>
          <p:cNvPr id="4" name="Text Placeholder 32"/>
          <p:cNvSpPr txBox="1"/>
          <p:nvPr/>
        </p:nvSpPr>
        <p:spPr>
          <a:xfrm>
            <a:off x="1441289" y="1695574"/>
            <a:ext cx="9976172" cy="5134162"/>
          </a:xfrm>
          <a:prstGeom prst="rect">
            <a:avLst/>
          </a:prstGeom>
        </p:spPr>
        <p:txBody>
          <a:bodyPr wrap="square" lIns="0" tIns="0" rIns="0" bIns="0">
            <a:spAutoFit/>
          </a:bodyPr>
          <a:lstStyle>
            <a:lvl1pPr marL="171450" indent="-171450" algn="l" defTabSz="685800" rtl="0" eaLnBrk="1" latinLnBrk="0" hangingPunct="1">
              <a:lnSpc>
                <a:spcPct val="90000"/>
              </a:lnSpc>
              <a:spcBef>
                <a:spcPts val="750"/>
              </a:spcBef>
              <a:buFont typeface="Arial" panose="020B060402020209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9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9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9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9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9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9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9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90204" pitchFamily="34" charset="0"/>
              <a:buChar char="•"/>
              <a:defRPr sz="1350" kern="1200">
                <a:solidFill>
                  <a:schemeClr val="tx1"/>
                </a:solidFill>
                <a:latin typeface="+mn-lt"/>
                <a:ea typeface="+mn-ea"/>
                <a:cs typeface="+mn-cs"/>
              </a:defRPr>
            </a:lvl9pPr>
          </a:lstStyle>
          <a:p>
            <a:pPr marL="0" indent="0" algn="just">
              <a:lnSpc>
                <a:spcPct val="150000"/>
              </a:lnSpc>
              <a:buNone/>
            </a:pPr>
            <a:r>
              <a:rPr lang="en-US" altLang="zh-CN" sz="2000" dirty="0">
                <a:latin typeface="Arial" panose="020B0604020202090204" pitchFamily="34" charset="0"/>
                <a:ea typeface="微软雅黑" panose="020B0503020204020204" pitchFamily="34" charset="-122"/>
              </a:rPr>
              <a:t>Rafael </a:t>
            </a:r>
            <a:r>
              <a:rPr lang="en-US" altLang="zh-CN" sz="2000" dirty="0" err="1">
                <a:latin typeface="Arial" panose="020B0604020202090204" pitchFamily="34" charset="0"/>
                <a:ea typeface="微软雅黑" panose="020B0503020204020204" pitchFamily="34" charset="-122"/>
              </a:rPr>
              <a:t>Guias</a:t>
            </a:r>
            <a:endParaRPr lang="en-US" altLang="zh-CN" sz="2000" dirty="0">
              <a:latin typeface="Arial" panose="020B0604020202090204" pitchFamily="34" charset="0"/>
              <a:ea typeface="微软雅黑" panose="020B0503020204020204" pitchFamily="34" charset="-122"/>
            </a:endParaRPr>
          </a:p>
          <a:p>
            <a:pPr marL="0" indent="0" algn="just">
              <a:lnSpc>
                <a:spcPct val="150000"/>
              </a:lnSpc>
              <a:buNone/>
            </a:pPr>
            <a:r>
              <a:rPr lang="en-US" altLang="zh-CN" sz="2000" dirty="0">
                <a:latin typeface="Arial" panose="020B0604020202090204" pitchFamily="34" charset="0"/>
                <a:ea typeface="微软雅黑" panose="020B0503020204020204" pitchFamily="34" charset="-122"/>
              </a:rPr>
              <a:t>Responsible for searching </a:t>
            </a:r>
            <a:r>
              <a:rPr lang="en-US" altLang="zh-CN" sz="2000" dirty="0" err="1">
                <a:latin typeface="Arial" panose="020B0604020202090204" pitchFamily="34" charset="0"/>
                <a:ea typeface="微软雅黑" panose="020B0503020204020204" pitchFamily="34" charset="-122"/>
              </a:rPr>
              <a:t>Deno</a:t>
            </a:r>
            <a:r>
              <a:rPr lang="en-US" altLang="zh-CN" sz="2000" dirty="0">
                <a:latin typeface="Arial" panose="020B0604020202090204" pitchFamily="34" charset="0"/>
                <a:ea typeface="微软雅黑" panose="020B0503020204020204" pitchFamily="34" charset="-122"/>
              </a:rPr>
              <a:t> information</a:t>
            </a:r>
            <a:endParaRPr lang="en-US" altLang="zh-CN" sz="2000" dirty="0">
              <a:latin typeface="Arial" panose="020B0604020202090204" pitchFamily="34" charset="0"/>
              <a:ea typeface="微软雅黑" panose="020B0503020204020204" pitchFamily="34" charset="-122"/>
            </a:endParaRPr>
          </a:p>
          <a:p>
            <a:pPr>
              <a:buNone/>
            </a:pPr>
            <a:endParaRPr lang="en-US" altLang="zh-CN" sz="2000" dirty="0">
              <a:latin typeface="Arial" panose="020B0604020202090204" pitchFamily="34" charset="0"/>
              <a:ea typeface="微软雅黑" panose="020B0503020204020204" pitchFamily="34" charset="-122"/>
            </a:endParaRPr>
          </a:p>
          <a:p>
            <a:pPr>
              <a:buNone/>
            </a:pPr>
            <a:r>
              <a:rPr lang="en-US" altLang="zh-CN" sz="2000" dirty="0" err="1">
                <a:latin typeface="Arial" panose="020B0604020202090204" pitchFamily="34" charset="0"/>
                <a:ea typeface="微软雅黑" panose="020B0503020204020204" pitchFamily="34" charset="-122"/>
              </a:rPr>
              <a:t>Yaowu</a:t>
            </a:r>
            <a:r>
              <a:rPr lang="en-US" altLang="zh-CN" sz="2000" dirty="0">
                <a:latin typeface="Arial" panose="020B0604020202090204" pitchFamily="34" charset="0"/>
                <a:ea typeface="微软雅黑" panose="020B0503020204020204" pitchFamily="34" charset="-122"/>
              </a:rPr>
              <a:t> Zhang</a:t>
            </a:r>
            <a:endParaRPr lang="en-US" altLang="zh-CN" sz="2000" dirty="0">
              <a:latin typeface="Arial" panose="020B0604020202090204" pitchFamily="34" charset="0"/>
              <a:ea typeface="微软雅黑" panose="020B0503020204020204" pitchFamily="34" charset="-122"/>
            </a:endParaRPr>
          </a:p>
          <a:p>
            <a:pPr>
              <a:buNone/>
            </a:pPr>
            <a:r>
              <a:rPr lang="en-US" altLang="zh-CN" sz="2000" dirty="0">
                <a:latin typeface="Arial" panose="020B0604020202090204" pitchFamily="34" charset="0"/>
                <a:ea typeface="微软雅黑" panose="020B0503020204020204" pitchFamily="34" charset="-122"/>
              </a:rPr>
              <a:t>Responsible for summarizing information and creating a PowerPoint presentation.</a:t>
            </a:r>
            <a:endParaRPr lang="en-US" altLang="zh-CN" sz="2000" dirty="0">
              <a:latin typeface="Arial" panose="020B0604020202090204" pitchFamily="34" charset="0"/>
              <a:ea typeface="微软雅黑" panose="020B0503020204020204" pitchFamily="34" charset="-122"/>
            </a:endParaRPr>
          </a:p>
          <a:p>
            <a:pPr>
              <a:buNone/>
            </a:pPr>
            <a:endParaRPr lang="en-US" altLang="zh-CN" sz="2000" dirty="0">
              <a:latin typeface="Arial" panose="020B0604020202090204" pitchFamily="34" charset="0"/>
              <a:ea typeface="微软雅黑" panose="020B0503020204020204" pitchFamily="34" charset="-122"/>
            </a:endParaRPr>
          </a:p>
          <a:p>
            <a:pPr>
              <a:buNone/>
            </a:pPr>
            <a:r>
              <a:rPr lang="en-US" altLang="zh-CN" sz="2000" dirty="0" err="1">
                <a:latin typeface="Arial" panose="020B0604020202090204" pitchFamily="34" charset="0"/>
                <a:ea typeface="微软雅黑" panose="020B0503020204020204" pitchFamily="34" charset="-122"/>
              </a:rPr>
              <a:t>Ziyi</a:t>
            </a:r>
            <a:r>
              <a:rPr lang="en-US" altLang="zh-CN" sz="2000" dirty="0">
                <a:latin typeface="Arial" panose="020B0604020202090204" pitchFamily="34" charset="0"/>
                <a:ea typeface="微软雅黑" panose="020B0503020204020204" pitchFamily="34" charset="-122"/>
              </a:rPr>
              <a:t> Xia</a:t>
            </a:r>
            <a:endParaRPr lang="en-US" altLang="zh-CN" sz="2000" dirty="0">
              <a:latin typeface="Arial" panose="020B0604020202090204" pitchFamily="34" charset="0"/>
              <a:ea typeface="微软雅黑" panose="020B0503020204020204" pitchFamily="34" charset="-122"/>
            </a:endParaRPr>
          </a:p>
          <a:p>
            <a:pPr>
              <a:buNone/>
            </a:pPr>
            <a:r>
              <a:rPr lang="en-US" altLang="zh-CN" sz="2000" dirty="0">
                <a:latin typeface="Arial" panose="020B0604020202090204" pitchFamily="34" charset="0"/>
                <a:ea typeface="微软雅黑" panose="020B0503020204020204" pitchFamily="34" charset="-122"/>
              </a:rPr>
              <a:t>Responsible for searching Bun information</a:t>
            </a:r>
            <a:endParaRPr lang="en-US" altLang="zh-CN" sz="2000" dirty="0">
              <a:latin typeface="Arial" panose="020B0604020202090204" pitchFamily="34" charset="0"/>
              <a:ea typeface="微软雅黑" panose="020B0503020204020204" pitchFamily="34" charset="-122"/>
            </a:endParaRPr>
          </a:p>
          <a:p>
            <a:pPr>
              <a:buNone/>
            </a:pPr>
            <a:endParaRPr lang="en-US" altLang="zh-CN" sz="2000" dirty="0">
              <a:latin typeface="Arial" panose="020B0604020202090204" pitchFamily="34" charset="0"/>
              <a:ea typeface="微软雅黑" panose="020B0503020204020204" pitchFamily="34" charset="-122"/>
            </a:endParaRPr>
          </a:p>
          <a:p>
            <a:pPr>
              <a:buNone/>
            </a:pPr>
            <a:r>
              <a:rPr lang="en-US" altLang="zh-CN" sz="2000" dirty="0">
                <a:latin typeface="Arial" panose="020B0604020202090204" pitchFamily="34" charset="0"/>
                <a:ea typeface="微软雅黑" panose="020B0503020204020204" pitchFamily="34" charset="-122"/>
              </a:rPr>
              <a:t>Zhan Jiang</a:t>
            </a:r>
            <a:endParaRPr lang="en-US" altLang="zh-CN" sz="2000" dirty="0">
              <a:latin typeface="Arial" panose="020B0604020202090204" pitchFamily="34" charset="0"/>
              <a:ea typeface="微软雅黑" panose="020B0503020204020204" pitchFamily="34" charset="-122"/>
            </a:endParaRPr>
          </a:p>
          <a:p>
            <a:pPr marL="0" indent="0" algn="just">
              <a:lnSpc>
                <a:spcPct val="150000"/>
              </a:lnSpc>
              <a:buNone/>
            </a:pPr>
            <a:r>
              <a:rPr lang="en-US" altLang="zh-CN" sz="2000" dirty="0">
                <a:latin typeface="Arial" panose="020B0604020202090204" pitchFamily="34" charset="0"/>
                <a:ea typeface="微软雅黑" panose="020B0503020204020204" pitchFamily="34" charset="-122"/>
              </a:rPr>
              <a:t>Responsible for searching Node.js information</a:t>
            </a:r>
            <a:endParaRPr lang="en-US" altLang="zh-CN" sz="2000" dirty="0">
              <a:latin typeface="Arial" panose="020B0604020202090204" pitchFamily="34" charset="0"/>
              <a:ea typeface="微软雅黑" panose="020B0503020204020204" pitchFamily="34" charset="-122"/>
              <a:sym typeface="Arial" panose="020B0604020202090204" pitchFamily="34" charset="0"/>
            </a:endParaRPr>
          </a:p>
          <a:p>
            <a:pPr marL="0" indent="0" algn="just">
              <a:lnSpc>
                <a:spcPct val="150000"/>
              </a:lnSpc>
              <a:buNone/>
            </a:pPr>
            <a:endParaRPr lang="zh-CN" altLang="en-US" sz="2000" dirty="0">
              <a:latin typeface="Arial" panose="020B0604020202090204" pitchFamily="34" charset="0"/>
              <a:ea typeface="微软雅黑" panose="020B0503020204020204" pitchFamily="34" charset="-122"/>
              <a:sym typeface="Arial" panose="020B0604020202090204" pitchFamily="34" charset="0"/>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p15:prstTrans prst="wind"/>
      </p:transition>
    </mc:Choice>
    <mc:Fallback>
      <p:transition spd="slow">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40000" fill="hold" grpId="0" nodeType="withEffect" p14:presetBounceEnd="40000">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14:bounceEnd="40000">
                                          <p:cBhvr additive="base">
                                            <p:cTn id="7" dur="1500" fill="hold"/>
                                            <p:tgtEl>
                                              <p:spTgt spid="2"/>
                                            </p:tgtEl>
                                            <p:attrNameLst>
                                              <p:attrName>ppt_x</p:attrName>
                                            </p:attrNameLst>
                                          </p:cBhvr>
                                          <p:tavLst>
                                            <p:tav tm="0">
                                              <p:val>
                                                <p:strVal val="#ppt_x"/>
                                              </p:val>
                                            </p:tav>
                                            <p:tav tm="100000">
                                              <p:val>
                                                <p:strVal val="#ppt_x"/>
                                              </p:val>
                                            </p:tav>
                                          </p:tavLst>
                                        </p:anim>
                                        <p:anim calcmode="lin" valueType="num" p14:bounceEnd="40000">
                                          <p:cBhvr additive="base">
                                            <p:cTn id="8" dur="1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6" presetClass="entr" presetSubtype="0" fill="hold" grpId="0" nodeType="clickEffect">
                                      <p:stCondLst>
                                        <p:cond delay="0"/>
                                      </p:stCondLst>
                                      <p:iterate type="lt">
                                        <p:tmPct val="10000"/>
                                      </p:iterate>
                                      <p:childTnLst>
                                        <p:set>
                                          <p:cBhvr>
                                            <p:cTn id="12" dur="1" fill="hold">
                                              <p:stCondLst>
                                                <p:cond delay="0"/>
                                              </p:stCondLst>
                                            </p:cTn>
                                            <p:tgtEl>
                                              <p:spTgt spid="5"/>
                                            </p:tgtEl>
                                            <p:attrNameLst>
                                              <p:attrName>style.visibility</p:attrName>
                                            </p:attrNameLst>
                                          </p:cBhvr>
                                          <p:to>
                                            <p:strVal val="visible"/>
                                          </p:to>
                                        </p:set>
                                        <p:anim by="(-#ppt_w*2)" calcmode="lin" valueType="num">
                                          <p:cBhvr rctx="PPT">
                                            <p:cTn id="13" dur="500" autoRev="1" fill="hold">
                                              <p:stCondLst>
                                                <p:cond delay="0"/>
                                              </p:stCondLst>
                                            </p:cTn>
                                            <p:tgtEl>
                                              <p:spTgt spid="5"/>
                                            </p:tgtEl>
                                            <p:attrNameLst>
                                              <p:attrName>ppt_w</p:attrName>
                                            </p:attrNameLst>
                                          </p:cBhvr>
                                        </p:anim>
                                        <p:anim by="(#ppt_w*0.50)" calcmode="lin" valueType="num">
                                          <p:cBhvr>
                                            <p:cTn id="14" dur="500" decel="50000" autoRev="1" fill="hold">
                                              <p:stCondLst>
                                                <p:cond delay="0"/>
                                              </p:stCondLst>
                                            </p:cTn>
                                            <p:tgtEl>
                                              <p:spTgt spid="5"/>
                                            </p:tgtEl>
                                            <p:attrNameLst>
                                              <p:attrName>ppt_x</p:attrName>
                                            </p:attrNameLst>
                                          </p:cBhvr>
                                        </p:anim>
                                        <p:anim from="(-#ppt_h/2)" to="(#ppt_y)" calcmode="lin" valueType="num">
                                          <p:cBhvr>
                                            <p:cTn id="15" dur="1000" fill="hold">
                                              <p:stCondLst>
                                                <p:cond delay="0"/>
                                              </p:stCondLst>
                                            </p:cTn>
                                            <p:tgtEl>
                                              <p:spTgt spid="5"/>
                                            </p:tgtEl>
                                            <p:attrNameLst>
                                              <p:attrName>ppt_y</p:attrName>
                                            </p:attrNameLst>
                                          </p:cBhvr>
                                        </p:anim>
                                        <p:animRot by="21600000">
                                          <p:cBhvr>
                                            <p:cTn id="16" dur="1000" fill="hold">
                                              <p:stCondLst>
                                                <p:cond delay="0"/>
                                              </p:stCondLst>
                                            </p:cTn>
                                            <p:tgtEl>
                                              <p:spTgt spid="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40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500" fill="hold"/>
                                            <p:tgtEl>
                                              <p:spTgt spid="2"/>
                                            </p:tgtEl>
                                            <p:attrNameLst>
                                              <p:attrName>ppt_x</p:attrName>
                                            </p:attrNameLst>
                                          </p:cBhvr>
                                          <p:tavLst>
                                            <p:tav tm="0">
                                              <p:val>
                                                <p:strVal val="#ppt_x"/>
                                              </p:val>
                                            </p:tav>
                                            <p:tav tm="100000">
                                              <p:val>
                                                <p:strVal val="#ppt_x"/>
                                              </p:val>
                                            </p:tav>
                                          </p:tavLst>
                                        </p:anim>
                                        <p:anim calcmode="lin" valueType="num">
                                          <p:cBhvr additive="base">
                                            <p:cTn id="8" dur="1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6" presetClass="entr" presetSubtype="0" fill="hold" grpId="0" nodeType="clickEffect">
                                      <p:stCondLst>
                                        <p:cond delay="0"/>
                                      </p:stCondLst>
                                      <p:iterate type="lt">
                                        <p:tmPct val="10000"/>
                                      </p:iterate>
                                      <p:childTnLst>
                                        <p:set>
                                          <p:cBhvr>
                                            <p:cTn id="12" dur="1" fill="hold">
                                              <p:stCondLst>
                                                <p:cond delay="0"/>
                                              </p:stCondLst>
                                            </p:cTn>
                                            <p:tgtEl>
                                              <p:spTgt spid="5"/>
                                            </p:tgtEl>
                                            <p:attrNameLst>
                                              <p:attrName>style.visibility</p:attrName>
                                            </p:attrNameLst>
                                          </p:cBhvr>
                                          <p:to>
                                            <p:strVal val="visible"/>
                                          </p:to>
                                        </p:set>
                                        <p:anim by="(-#ppt_w*2)" calcmode="lin" valueType="num">
                                          <p:cBhvr rctx="PPT">
                                            <p:cTn id="13" dur="500" autoRev="1" fill="hold">
                                              <p:stCondLst>
                                                <p:cond delay="0"/>
                                              </p:stCondLst>
                                            </p:cTn>
                                            <p:tgtEl>
                                              <p:spTgt spid="5"/>
                                            </p:tgtEl>
                                            <p:attrNameLst>
                                              <p:attrName>ppt_w</p:attrName>
                                            </p:attrNameLst>
                                          </p:cBhvr>
                                        </p:anim>
                                        <p:anim by="(#ppt_w*0.50)" calcmode="lin" valueType="num">
                                          <p:cBhvr>
                                            <p:cTn id="14" dur="500" decel="50000" autoRev="1" fill="hold">
                                              <p:stCondLst>
                                                <p:cond delay="0"/>
                                              </p:stCondLst>
                                            </p:cTn>
                                            <p:tgtEl>
                                              <p:spTgt spid="5"/>
                                            </p:tgtEl>
                                            <p:attrNameLst>
                                              <p:attrName>ppt_x</p:attrName>
                                            </p:attrNameLst>
                                          </p:cBhvr>
                                        </p:anim>
                                        <p:anim from="(-#ppt_h/2)" to="(#ppt_y)" calcmode="lin" valueType="num">
                                          <p:cBhvr>
                                            <p:cTn id="15" dur="1000" fill="hold">
                                              <p:stCondLst>
                                                <p:cond delay="0"/>
                                              </p:stCondLst>
                                            </p:cTn>
                                            <p:tgtEl>
                                              <p:spTgt spid="5"/>
                                            </p:tgtEl>
                                            <p:attrNameLst>
                                              <p:attrName>ppt_y</p:attrName>
                                            </p:attrNameLst>
                                          </p:cBhvr>
                                        </p:anim>
                                        <p:animRot by="21600000">
                                          <p:cBhvr>
                                            <p:cTn id="16" dur="1000" fill="hold">
                                              <p:stCondLst>
                                                <p:cond delay="0"/>
                                              </p:stCondLst>
                                            </p:cTn>
                                            <p:tgtEl>
                                              <p:spTgt spid="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p:bldLst>
      </p:timing>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4238958" y="3493258"/>
            <a:ext cx="4380840" cy="969916"/>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72716" tIns="36357" rIns="72716" bIns="36357" rtlCol="0" anchor="ctr"/>
          <a:lstStyle/>
          <a:p>
            <a:pPr algn="ctr"/>
            <a:endParaRPr lang="zh-CN" altLang="en-US" sz="1510">
              <a:latin typeface="Arial" panose="020B0604020202090204" pitchFamily="34" charset="0"/>
              <a:ea typeface="微软雅黑" panose="020B0503020204020204" pitchFamily="34" charset="-122"/>
              <a:sym typeface="Arial" panose="020B0604020202090204" pitchFamily="34" charset="0"/>
            </a:endParaRPr>
          </a:p>
        </p:txBody>
      </p:sp>
      <p:sp>
        <p:nvSpPr>
          <p:cNvPr id="3" name="椭圆 2"/>
          <p:cNvSpPr/>
          <p:nvPr/>
        </p:nvSpPr>
        <p:spPr>
          <a:xfrm>
            <a:off x="5919193" y="2214972"/>
            <a:ext cx="1020367" cy="1020365"/>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4400" dirty="0">
                <a:solidFill>
                  <a:schemeClr val="bg1"/>
                </a:solidFill>
                <a:latin typeface="Arial" panose="020B0604020202090204" pitchFamily="34" charset="0"/>
                <a:ea typeface="微软雅黑" panose="020B0503020204020204" pitchFamily="34" charset="-122"/>
                <a:sym typeface="Arial" panose="020B0604020202090204" pitchFamily="34" charset="0"/>
              </a:rPr>
              <a:t>04</a:t>
            </a:r>
            <a:endParaRPr lang="zh-CN" altLang="en-US" sz="4400" dirty="0">
              <a:solidFill>
                <a:schemeClr val="bg1"/>
              </a:solidFill>
              <a:latin typeface="Arial" panose="020B0604020202090204" pitchFamily="34" charset="0"/>
              <a:ea typeface="微软雅黑" panose="020B0503020204020204" pitchFamily="34" charset="-122"/>
              <a:sym typeface="Arial" panose="020B0604020202090204" pitchFamily="34" charset="0"/>
            </a:endParaRPr>
          </a:p>
        </p:txBody>
      </p:sp>
      <p:sp>
        <p:nvSpPr>
          <p:cNvPr id="5" name="MH_Entry_1"/>
          <p:cNvSpPr/>
          <p:nvPr>
            <p:custDataLst>
              <p:tags r:id="rId1"/>
            </p:custDataLst>
          </p:nvPr>
        </p:nvSpPr>
        <p:spPr>
          <a:xfrm>
            <a:off x="5161541" y="3731996"/>
            <a:ext cx="2535673" cy="492443"/>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1" fmla="*/ 0 w 2520280"/>
              <a:gd name="connsiteY0-2" fmla="*/ 1584176 h 1872208"/>
              <a:gd name="connsiteX1-3" fmla="*/ 2520280 w 2520280"/>
              <a:gd name="connsiteY1-4" fmla="*/ 1584176 h 1872208"/>
              <a:gd name="connsiteX2-5" fmla="*/ 2520280 w 2520280"/>
              <a:gd name="connsiteY2-6" fmla="*/ 1872208 h 1872208"/>
              <a:gd name="connsiteX3-7" fmla="*/ 0 w 2520280"/>
              <a:gd name="connsiteY3-8" fmla="*/ 1872208 h 1872208"/>
              <a:gd name="connsiteX4-9" fmla="*/ 0 w 2520280"/>
              <a:gd name="connsiteY4-10" fmla="*/ 1584176 h 1872208"/>
              <a:gd name="connsiteX5-11" fmla="*/ 0 w 2520280"/>
              <a:gd name="connsiteY5-12" fmla="*/ 0 h 1872208"/>
              <a:gd name="connsiteX6-13" fmla="*/ 2520280 w 2520280"/>
              <a:gd name="connsiteY6-14" fmla="*/ 0 h 1872208"/>
              <a:gd name="connsiteX7-15" fmla="*/ 0 w 2520280"/>
              <a:gd name="connsiteY7-16" fmla="*/ 0 h 1872208"/>
              <a:gd name="connsiteX0-17" fmla="*/ 0 w 2520280"/>
              <a:gd name="connsiteY0-18" fmla="*/ 1872208 h 1872208"/>
              <a:gd name="connsiteX1-19" fmla="*/ 2520280 w 2520280"/>
              <a:gd name="connsiteY1-20" fmla="*/ 1584176 h 1872208"/>
              <a:gd name="connsiteX2-21" fmla="*/ 2520280 w 2520280"/>
              <a:gd name="connsiteY2-22" fmla="*/ 1872208 h 1872208"/>
              <a:gd name="connsiteX3-23" fmla="*/ 0 w 2520280"/>
              <a:gd name="connsiteY3-24" fmla="*/ 1872208 h 1872208"/>
              <a:gd name="connsiteX4-25" fmla="*/ 0 w 2520280"/>
              <a:gd name="connsiteY4-26" fmla="*/ 0 h 1872208"/>
              <a:gd name="connsiteX5-27" fmla="*/ 2520280 w 2520280"/>
              <a:gd name="connsiteY5-28" fmla="*/ 0 h 1872208"/>
              <a:gd name="connsiteX6-29" fmla="*/ 0 w 2520280"/>
              <a:gd name="connsiteY6-30" fmla="*/ 0 h 1872208"/>
              <a:gd name="connsiteX0-31" fmla="*/ 0 w 2520280"/>
              <a:gd name="connsiteY0-32" fmla="*/ 1872208 h 1872208"/>
              <a:gd name="connsiteX1-33" fmla="*/ 2520280 w 2520280"/>
              <a:gd name="connsiteY1-34" fmla="*/ 1872208 h 1872208"/>
              <a:gd name="connsiteX2-35" fmla="*/ 0 w 2520280"/>
              <a:gd name="connsiteY2-36" fmla="*/ 1872208 h 1872208"/>
              <a:gd name="connsiteX3-37" fmla="*/ 0 w 2520280"/>
              <a:gd name="connsiteY3-38" fmla="*/ 0 h 1872208"/>
              <a:gd name="connsiteX4-39" fmla="*/ 2520280 w 2520280"/>
              <a:gd name="connsiteY4-40" fmla="*/ 0 h 1872208"/>
              <a:gd name="connsiteX5-41" fmla="*/ 0 w 2520280"/>
              <a:gd name="connsiteY5-42" fmla="*/ 0 h 1872208"/>
              <a:gd name="connsiteX0-43" fmla="*/ 0 w 2520280"/>
              <a:gd name="connsiteY0-44" fmla="*/ 1872208 h 1872208"/>
              <a:gd name="connsiteX1-45" fmla="*/ 2520280 w 2520280"/>
              <a:gd name="connsiteY1-46" fmla="*/ 1872208 h 1872208"/>
              <a:gd name="connsiteX2-47" fmla="*/ 0 w 2520280"/>
              <a:gd name="connsiteY2-48" fmla="*/ 1872208 h 1872208"/>
              <a:gd name="connsiteX3-49" fmla="*/ 0 w 2520280"/>
              <a:gd name="connsiteY3-50" fmla="*/ 0 h 1872208"/>
              <a:gd name="connsiteX4-51" fmla="*/ 34255 w 2520280"/>
              <a:gd name="connsiteY4-52" fmla="*/ 0 h 1872208"/>
              <a:gd name="connsiteX5-53" fmla="*/ 0 w 2520280"/>
              <a:gd name="connsiteY5-54" fmla="*/ 0 h 1872208"/>
              <a:gd name="connsiteX0-55" fmla="*/ 0 w 2520280"/>
              <a:gd name="connsiteY0-56" fmla="*/ 1872208 h 1872208"/>
              <a:gd name="connsiteX1-57" fmla="*/ 2520280 w 2520280"/>
              <a:gd name="connsiteY1-58" fmla="*/ 1872208 h 1872208"/>
              <a:gd name="connsiteX2-59" fmla="*/ 0 w 2520280"/>
              <a:gd name="connsiteY2-60" fmla="*/ 1872208 h 1872208"/>
              <a:gd name="connsiteX3-61" fmla="*/ 0 w 2520280"/>
              <a:gd name="connsiteY3-62" fmla="*/ 0 h 1872208"/>
              <a:gd name="connsiteX4-63" fmla="*/ 917 w 2520280"/>
              <a:gd name="connsiteY4-64" fmla="*/ 6036 h 1872208"/>
              <a:gd name="connsiteX5-65" fmla="*/ 0 w 2520280"/>
              <a:gd name="connsiteY5-66" fmla="*/ 0 h 1872208"/>
              <a:gd name="connsiteX0-67" fmla="*/ 0 w 2520280"/>
              <a:gd name="connsiteY0-68" fmla="*/ 1890314 h 1890314"/>
              <a:gd name="connsiteX1-69" fmla="*/ 2520280 w 2520280"/>
              <a:gd name="connsiteY1-70" fmla="*/ 1890314 h 1890314"/>
              <a:gd name="connsiteX2-71" fmla="*/ 0 w 2520280"/>
              <a:gd name="connsiteY2-72" fmla="*/ 1890314 h 1890314"/>
              <a:gd name="connsiteX3-73" fmla="*/ 0 w 2520280"/>
              <a:gd name="connsiteY3-74" fmla="*/ 18106 h 1890314"/>
              <a:gd name="connsiteX4-75" fmla="*/ 53304 w 2520280"/>
              <a:gd name="connsiteY4-76" fmla="*/ 0 h 1890314"/>
              <a:gd name="connsiteX5-77" fmla="*/ 0 w 2520280"/>
              <a:gd name="connsiteY5-78" fmla="*/ 18106 h 1890314"/>
              <a:gd name="connsiteX0-79" fmla="*/ 0 w 2520280"/>
              <a:gd name="connsiteY0-80" fmla="*/ 1872208 h 1872208"/>
              <a:gd name="connsiteX1-81" fmla="*/ 2520280 w 2520280"/>
              <a:gd name="connsiteY1-82" fmla="*/ 1872208 h 1872208"/>
              <a:gd name="connsiteX2-83" fmla="*/ 0 w 2520280"/>
              <a:gd name="connsiteY2-84" fmla="*/ 1872208 h 1872208"/>
              <a:gd name="connsiteX3-85" fmla="*/ 0 w 2520280"/>
              <a:gd name="connsiteY3-86" fmla="*/ 0 h 1872208"/>
              <a:gd name="connsiteX4-87" fmla="*/ 916 w 2520280"/>
              <a:gd name="connsiteY4-88" fmla="*/ 0 h 1872208"/>
              <a:gd name="connsiteX5-89" fmla="*/ 0 w 2520280"/>
              <a:gd name="connsiteY5-90" fmla="*/ 0 h 187220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520280" h="1872208">
                <a:moveTo>
                  <a:pt x="0" y="1872208"/>
                </a:moveTo>
                <a:lnTo>
                  <a:pt x="2520280" y="1872208"/>
                </a:lnTo>
                <a:lnTo>
                  <a:pt x="0" y="1872208"/>
                </a:lnTo>
                <a:close/>
                <a:moveTo>
                  <a:pt x="0" y="0"/>
                </a:moveTo>
                <a:lnTo>
                  <a:pt x="916" y="0"/>
                </a:lnTo>
                <a:lnTo>
                  <a:pt x="0" y="0"/>
                </a:lnTo>
                <a:close/>
              </a:path>
            </a:pathLst>
          </a:custGeom>
          <a:noFill/>
          <a:ln w="3175" cap="sq">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spAutoFit/>
          </a:bodyPr>
          <a:lstStyle/>
          <a:p>
            <a:pPr lvl="0" algn="ctr"/>
            <a:r>
              <a:rPr lang="en-US" altLang="zh-CN" sz="3200" dirty="0">
                <a:solidFill>
                  <a:schemeClr val="bg1"/>
                </a:solidFill>
                <a:latin typeface="Arial" panose="020B0604020202090204" pitchFamily="34" charset="0"/>
                <a:ea typeface="微软雅黑" panose="020B0503020204020204" pitchFamily="34" charset="-122"/>
                <a:sym typeface="Arial" panose="020B0604020202090204" pitchFamily="34" charset="0"/>
              </a:rPr>
              <a:t>Summary</a:t>
            </a:r>
            <a:endParaRPr lang="en-US" altLang="zh-CN" sz="3200" dirty="0">
              <a:solidFill>
                <a:schemeClr val="bg1"/>
              </a:solidFill>
              <a:latin typeface="Arial" panose="020B0604020202090204" pitchFamily="34" charset="0"/>
              <a:ea typeface="微软雅黑" panose="020B0503020204020204" pitchFamily="34" charset="-122"/>
              <a:sym typeface="Arial" panose="020B0604020202090204" pitchFamily="34" charset="0"/>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p15:prstTrans prst="wind"/>
      </p:transition>
    </mc:Choice>
    <mc:Fallback>
      <p:transition spd="slow">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accel="40000" fill="hold" grpId="0" nodeType="clickEffect" p14:presetBounceEnd="40000">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14:bounceEnd="40000">
                                          <p:cBhvr additive="base">
                                            <p:cTn id="7" dur="1500" fill="hold"/>
                                            <p:tgtEl>
                                              <p:spTgt spid="3"/>
                                            </p:tgtEl>
                                            <p:attrNameLst>
                                              <p:attrName>ppt_x</p:attrName>
                                            </p:attrNameLst>
                                          </p:cBhvr>
                                          <p:tavLst>
                                            <p:tav tm="0">
                                              <p:val>
                                                <p:strVal val="#ppt_x"/>
                                              </p:val>
                                            </p:tav>
                                            <p:tav tm="100000">
                                              <p:val>
                                                <p:strVal val="#ppt_x"/>
                                              </p:val>
                                            </p:tav>
                                          </p:tavLst>
                                        </p:anim>
                                        <p:anim calcmode="lin" valueType="num" p14:bounceEnd="40000">
                                          <p:cBhvr additive="base">
                                            <p:cTn id="8" dur="15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accel="40000" fill="hold" grpId="0" nodeType="withEffect" p14:presetBounceEnd="40000">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14:bounceEnd="40000">
                                          <p:cBhvr additive="base">
                                            <p:cTn id="11" dur="1500" fill="hold"/>
                                            <p:tgtEl>
                                              <p:spTgt spid="2"/>
                                            </p:tgtEl>
                                            <p:attrNameLst>
                                              <p:attrName>ppt_x</p:attrName>
                                            </p:attrNameLst>
                                          </p:cBhvr>
                                          <p:tavLst>
                                            <p:tav tm="0">
                                              <p:val>
                                                <p:strVal val="#ppt_x"/>
                                              </p:val>
                                            </p:tav>
                                            <p:tav tm="100000">
                                              <p:val>
                                                <p:strVal val="#ppt_x"/>
                                              </p:val>
                                            </p:tav>
                                          </p:tavLst>
                                        </p:anim>
                                        <p:anim calcmode="lin" valueType="num" p14:bounceEnd="40000">
                                          <p:cBhvr additive="base">
                                            <p:cTn id="12" dur="1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56" presetClass="entr" presetSubtype="0" fill="hold" grpId="0" nodeType="clickEffect">
                                      <p:stCondLst>
                                        <p:cond delay="0"/>
                                      </p:stCondLst>
                                      <p:iterate type="lt">
                                        <p:tmPct val="10000"/>
                                      </p:iterate>
                                      <p:childTnLst>
                                        <p:set>
                                          <p:cBhvr>
                                            <p:cTn id="16" dur="1" fill="hold">
                                              <p:stCondLst>
                                                <p:cond delay="0"/>
                                              </p:stCondLst>
                                            </p:cTn>
                                            <p:tgtEl>
                                              <p:spTgt spid="5"/>
                                            </p:tgtEl>
                                            <p:attrNameLst>
                                              <p:attrName>style.visibility</p:attrName>
                                            </p:attrNameLst>
                                          </p:cBhvr>
                                          <p:to>
                                            <p:strVal val="visible"/>
                                          </p:to>
                                        </p:set>
                                        <p:anim by="(-#ppt_w*2)" calcmode="lin" valueType="num">
                                          <p:cBhvr rctx="PPT">
                                            <p:cTn id="17" dur="500" autoRev="1" fill="hold">
                                              <p:stCondLst>
                                                <p:cond delay="0"/>
                                              </p:stCondLst>
                                            </p:cTn>
                                            <p:tgtEl>
                                              <p:spTgt spid="5"/>
                                            </p:tgtEl>
                                            <p:attrNameLst>
                                              <p:attrName>ppt_w</p:attrName>
                                            </p:attrNameLst>
                                          </p:cBhvr>
                                        </p:anim>
                                        <p:anim by="(#ppt_w*0.50)" calcmode="lin" valueType="num">
                                          <p:cBhvr>
                                            <p:cTn id="18" dur="500" decel="50000" autoRev="1" fill="hold">
                                              <p:stCondLst>
                                                <p:cond delay="0"/>
                                              </p:stCondLst>
                                            </p:cTn>
                                            <p:tgtEl>
                                              <p:spTgt spid="5"/>
                                            </p:tgtEl>
                                            <p:attrNameLst>
                                              <p:attrName>ppt_x</p:attrName>
                                            </p:attrNameLst>
                                          </p:cBhvr>
                                        </p:anim>
                                        <p:anim from="(-#ppt_h/2)" to="(#ppt_y)" calcmode="lin" valueType="num">
                                          <p:cBhvr>
                                            <p:cTn id="19" dur="1000" fill="hold">
                                              <p:stCondLst>
                                                <p:cond delay="0"/>
                                              </p:stCondLst>
                                            </p:cTn>
                                            <p:tgtEl>
                                              <p:spTgt spid="5"/>
                                            </p:tgtEl>
                                            <p:attrNameLst>
                                              <p:attrName>ppt_y</p:attrName>
                                            </p:attrNameLst>
                                          </p:cBhvr>
                                        </p:anim>
                                        <p:animRot by="21600000">
                                          <p:cBhvr>
                                            <p:cTn id="20" dur="1000" fill="hold">
                                              <p:stCondLst>
                                                <p:cond delay="0"/>
                                              </p:stCondLst>
                                            </p:cTn>
                                            <p:tgtEl>
                                              <p:spTgt spid="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5" grpId="0"/>
        </p:bldLst>
      </p:timing>
    </mc:Choice>
    <mc:Fallback>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accel="4000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500" fill="hold"/>
                                            <p:tgtEl>
                                              <p:spTgt spid="3"/>
                                            </p:tgtEl>
                                            <p:attrNameLst>
                                              <p:attrName>ppt_x</p:attrName>
                                            </p:attrNameLst>
                                          </p:cBhvr>
                                          <p:tavLst>
                                            <p:tav tm="0">
                                              <p:val>
                                                <p:strVal val="#ppt_x"/>
                                              </p:val>
                                            </p:tav>
                                            <p:tav tm="100000">
                                              <p:val>
                                                <p:strVal val="#ppt_x"/>
                                              </p:val>
                                            </p:tav>
                                          </p:tavLst>
                                        </p:anim>
                                        <p:anim calcmode="lin" valueType="num">
                                          <p:cBhvr additive="base">
                                            <p:cTn id="8" dur="15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accel="40000"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500" fill="hold"/>
                                            <p:tgtEl>
                                              <p:spTgt spid="2"/>
                                            </p:tgtEl>
                                            <p:attrNameLst>
                                              <p:attrName>ppt_x</p:attrName>
                                            </p:attrNameLst>
                                          </p:cBhvr>
                                          <p:tavLst>
                                            <p:tav tm="0">
                                              <p:val>
                                                <p:strVal val="#ppt_x"/>
                                              </p:val>
                                            </p:tav>
                                            <p:tav tm="100000">
                                              <p:val>
                                                <p:strVal val="#ppt_x"/>
                                              </p:val>
                                            </p:tav>
                                          </p:tavLst>
                                        </p:anim>
                                        <p:anim calcmode="lin" valueType="num">
                                          <p:cBhvr additive="base">
                                            <p:cTn id="12" dur="1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56" presetClass="entr" presetSubtype="0" fill="hold" grpId="0" nodeType="clickEffect">
                                      <p:stCondLst>
                                        <p:cond delay="0"/>
                                      </p:stCondLst>
                                      <p:iterate type="lt">
                                        <p:tmPct val="10000"/>
                                      </p:iterate>
                                      <p:childTnLst>
                                        <p:set>
                                          <p:cBhvr>
                                            <p:cTn id="16" dur="1" fill="hold">
                                              <p:stCondLst>
                                                <p:cond delay="0"/>
                                              </p:stCondLst>
                                            </p:cTn>
                                            <p:tgtEl>
                                              <p:spTgt spid="5"/>
                                            </p:tgtEl>
                                            <p:attrNameLst>
                                              <p:attrName>style.visibility</p:attrName>
                                            </p:attrNameLst>
                                          </p:cBhvr>
                                          <p:to>
                                            <p:strVal val="visible"/>
                                          </p:to>
                                        </p:set>
                                        <p:anim by="(-#ppt_w*2)" calcmode="lin" valueType="num">
                                          <p:cBhvr rctx="PPT">
                                            <p:cTn id="17" dur="500" autoRev="1" fill="hold">
                                              <p:stCondLst>
                                                <p:cond delay="0"/>
                                              </p:stCondLst>
                                            </p:cTn>
                                            <p:tgtEl>
                                              <p:spTgt spid="5"/>
                                            </p:tgtEl>
                                            <p:attrNameLst>
                                              <p:attrName>ppt_w</p:attrName>
                                            </p:attrNameLst>
                                          </p:cBhvr>
                                        </p:anim>
                                        <p:anim by="(#ppt_w*0.50)" calcmode="lin" valueType="num">
                                          <p:cBhvr>
                                            <p:cTn id="18" dur="500" decel="50000" autoRev="1" fill="hold">
                                              <p:stCondLst>
                                                <p:cond delay="0"/>
                                              </p:stCondLst>
                                            </p:cTn>
                                            <p:tgtEl>
                                              <p:spTgt spid="5"/>
                                            </p:tgtEl>
                                            <p:attrNameLst>
                                              <p:attrName>ppt_x</p:attrName>
                                            </p:attrNameLst>
                                          </p:cBhvr>
                                        </p:anim>
                                        <p:anim from="(-#ppt_h/2)" to="(#ppt_y)" calcmode="lin" valueType="num">
                                          <p:cBhvr>
                                            <p:cTn id="19" dur="1000" fill="hold">
                                              <p:stCondLst>
                                                <p:cond delay="0"/>
                                              </p:stCondLst>
                                            </p:cTn>
                                            <p:tgtEl>
                                              <p:spTgt spid="5"/>
                                            </p:tgtEl>
                                            <p:attrNameLst>
                                              <p:attrName>ppt_y</p:attrName>
                                            </p:attrNameLst>
                                          </p:cBhvr>
                                        </p:anim>
                                        <p:animRot by="21600000">
                                          <p:cBhvr>
                                            <p:cTn id="20" dur="1000" fill="hold">
                                              <p:stCondLst>
                                                <p:cond delay="0"/>
                                              </p:stCondLst>
                                            </p:cTn>
                                            <p:tgtEl>
                                              <p:spTgt spid="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5" grpId="0"/>
        </p:bldLst>
      </p:timing>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Box 8"/>
          <p:cNvSpPr txBox="1"/>
          <p:nvPr/>
        </p:nvSpPr>
        <p:spPr>
          <a:xfrm>
            <a:off x="4454797" y="808013"/>
            <a:ext cx="3949155" cy="492443"/>
          </a:xfrm>
          <a:prstGeom prst="rect">
            <a:avLst/>
          </a:prstGeom>
          <a:noFill/>
        </p:spPr>
        <p:txBody>
          <a:bodyPr wrap="square" lIns="0" tIns="0" rIns="0" bIns="0" rtlCol="0" anchor="ctr">
            <a:spAutoFit/>
          </a:bodyPr>
          <a:lstStyle/>
          <a:p>
            <a:pPr lvl="0" algn="ctr"/>
            <a:r>
              <a:rPr lang="en-US" altLang="zh-CN" sz="3200" dirty="0">
                <a:latin typeface="Arial" panose="020B0604020202090204" pitchFamily="34" charset="0"/>
                <a:ea typeface="微软雅黑" panose="020B0503020204020204" pitchFamily="34" charset="-122"/>
                <a:sym typeface="Arial" panose="020B0604020202090204" pitchFamily="34" charset="0"/>
              </a:rPr>
              <a:t>Summary</a:t>
            </a:r>
            <a:endParaRPr lang="en-US" altLang="zh-CN" sz="3200" dirty="0">
              <a:latin typeface="Arial" panose="020B0604020202090204" pitchFamily="34" charset="0"/>
              <a:ea typeface="微软雅黑" panose="020B0503020204020204" pitchFamily="34" charset="-122"/>
              <a:sym typeface="Arial" panose="020B0604020202090204" pitchFamily="34" charset="0"/>
            </a:endParaRPr>
          </a:p>
        </p:txBody>
      </p:sp>
      <p:grpSp>
        <p:nvGrpSpPr>
          <p:cNvPr id="29" name="组合 28"/>
          <p:cNvGrpSpPr/>
          <p:nvPr/>
        </p:nvGrpSpPr>
        <p:grpSpPr>
          <a:xfrm>
            <a:off x="1036509" y="1054234"/>
            <a:ext cx="11086097" cy="0"/>
            <a:chOff x="1028775" y="591989"/>
            <a:chExt cx="11086097" cy="0"/>
          </a:xfrm>
        </p:grpSpPr>
        <p:cxnSp>
          <p:nvCxnSpPr>
            <p:cNvPr id="30" name="直接连接符 29"/>
            <p:cNvCxnSpPr/>
            <p:nvPr/>
          </p:nvCxnSpPr>
          <p:spPr>
            <a:xfrm>
              <a:off x="1028775" y="591989"/>
              <a:ext cx="35041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8610675" y="591989"/>
              <a:ext cx="35041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
        <p:nvSpPr>
          <p:cNvPr id="3" name="文本框 2"/>
          <p:cNvSpPr txBox="1"/>
          <p:nvPr/>
        </p:nvSpPr>
        <p:spPr>
          <a:xfrm>
            <a:off x="1316807" y="1600101"/>
            <a:ext cx="10510033" cy="4619854"/>
          </a:xfrm>
          <a:prstGeom prst="rect">
            <a:avLst/>
          </a:prstGeom>
          <a:noFill/>
        </p:spPr>
        <p:txBody>
          <a:bodyPr wrap="square">
            <a:spAutoFit/>
          </a:bodyPr>
          <a:lstStyle/>
          <a:p>
            <a:pPr algn="just">
              <a:lnSpc>
                <a:spcPct val="150000"/>
              </a:lnSpc>
            </a:pPr>
            <a:r>
              <a:rPr lang="en-US" altLang="zh-CN" dirty="0"/>
              <a:t>Choosing between </a:t>
            </a:r>
            <a:r>
              <a:rPr lang="en-US" altLang="zh-CN" dirty="0" err="1"/>
              <a:t>Deno</a:t>
            </a:r>
            <a:r>
              <a:rPr lang="en-US" altLang="zh-CN" dirty="0"/>
              <a:t>, Bun, and Node.js largely depends on your project requirements and your personal preferences. </a:t>
            </a:r>
            <a:endParaRPr lang="en-US" altLang="zh-CN" dirty="0"/>
          </a:p>
          <a:p>
            <a:pPr algn="just">
              <a:lnSpc>
                <a:spcPct val="150000"/>
              </a:lnSpc>
            </a:pPr>
            <a:endParaRPr lang="en-US" altLang="zh-CN" dirty="0"/>
          </a:p>
          <a:p>
            <a:pPr algn="just">
              <a:lnSpc>
                <a:spcPct val="150000"/>
              </a:lnSpc>
            </a:pPr>
            <a:r>
              <a:rPr lang="en-US" altLang="zh-CN" dirty="0"/>
              <a:t>If maturity, a large ecosystem, and community support are your top priorities, Node.js remains a strong contender. </a:t>
            </a:r>
            <a:endParaRPr lang="en-US" altLang="zh-CN" dirty="0"/>
          </a:p>
          <a:p>
            <a:pPr algn="just">
              <a:lnSpc>
                <a:spcPct val="150000"/>
              </a:lnSpc>
            </a:pPr>
            <a:endParaRPr lang="en-US" altLang="zh-CN" dirty="0"/>
          </a:p>
          <a:p>
            <a:pPr algn="just">
              <a:lnSpc>
                <a:spcPct val="150000"/>
              </a:lnSpc>
            </a:pPr>
            <a:r>
              <a:rPr lang="en-US" altLang="zh-CN" dirty="0"/>
              <a:t>If you're looking for a modern, safe-by-default runtime with best-in-class developer experience and continued maturation, look no further than </a:t>
            </a:r>
            <a:r>
              <a:rPr lang="en-US" altLang="zh-CN" dirty="0" err="1"/>
              <a:t>Deno</a:t>
            </a:r>
            <a:r>
              <a:rPr lang="en-US" altLang="zh-CN" dirty="0"/>
              <a:t>. </a:t>
            </a:r>
            <a:endParaRPr lang="en-US" altLang="zh-CN" dirty="0"/>
          </a:p>
          <a:p>
            <a:pPr algn="just">
              <a:lnSpc>
                <a:spcPct val="150000"/>
              </a:lnSpc>
            </a:pPr>
            <a:endParaRPr lang="en-US" altLang="zh-CN" dirty="0"/>
          </a:p>
          <a:p>
            <a:pPr algn="just">
              <a:lnSpc>
                <a:spcPct val="150000"/>
              </a:lnSpc>
            </a:pPr>
            <a:r>
              <a:rPr lang="en-US" altLang="zh-CN" dirty="0"/>
              <a:t>If you want to combine the best of Node.js and </a:t>
            </a:r>
            <a:r>
              <a:rPr lang="en-US" altLang="zh-CN" dirty="0" err="1"/>
              <a:t>Deno</a:t>
            </a:r>
            <a:r>
              <a:rPr lang="en-US" altLang="zh-CN" dirty="0"/>
              <a:t> with an emphasis on cutting-edge performance and a great developer experience, Bun may be your answer.</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4197127" y="447973"/>
            <a:ext cx="3672408" cy="969916"/>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72716" tIns="36357" rIns="72716" bIns="36357" rtlCol="0" anchor="ctr"/>
          <a:lstStyle/>
          <a:p>
            <a:pPr algn="ctr"/>
            <a:endParaRPr lang="zh-CN" altLang="en-US" sz="1510">
              <a:latin typeface="Arial" panose="020B0604020202090204" pitchFamily="34" charset="0"/>
              <a:ea typeface="微软雅黑" panose="020B0503020204020204" pitchFamily="34" charset="-122"/>
              <a:sym typeface="Arial" panose="020B0604020202090204" pitchFamily="34" charset="0"/>
            </a:endParaRPr>
          </a:p>
        </p:txBody>
      </p:sp>
      <p:sp>
        <p:nvSpPr>
          <p:cNvPr id="5" name="MH_Entry_1"/>
          <p:cNvSpPr/>
          <p:nvPr>
            <p:custDataLst>
              <p:tags r:id="rId1"/>
            </p:custDataLst>
          </p:nvPr>
        </p:nvSpPr>
        <p:spPr>
          <a:xfrm>
            <a:off x="4765495" y="686710"/>
            <a:ext cx="2535673" cy="492443"/>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1" fmla="*/ 0 w 2520280"/>
              <a:gd name="connsiteY0-2" fmla="*/ 1584176 h 1872208"/>
              <a:gd name="connsiteX1-3" fmla="*/ 2520280 w 2520280"/>
              <a:gd name="connsiteY1-4" fmla="*/ 1584176 h 1872208"/>
              <a:gd name="connsiteX2-5" fmla="*/ 2520280 w 2520280"/>
              <a:gd name="connsiteY2-6" fmla="*/ 1872208 h 1872208"/>
              <a:gd name="connsiteX3-7" fmla="*/ 0 w 2520280"/>
              <a:gd name="connsiteY3-8" fmla="*/ 1872208 h 1872208"/>
              <a:gd name="connsiteX4-9" fmla="*/ 0 w 2520280"/>
              <a:gd name="connsiteY4-10" fmla="*/ 1584176 h 1872208"/>
              <a:gd name="connsiteX5-11" fmla="*/ 0 w 2520280"/>
              <a:gd name="connsiteY5-12" fmla="*/ 0 h 1872208"/>
              <a:gd name="connsiteX6-13" fmla="*/ 2520280 w 2520280"/>
              <a:gd name="connsiteY6-14" fmla="*/ 0 h 1872208"/>
              <a:gd name="connsiteX7-15" fmla="*/ 0 w 2520280"/>
              <a:gd name="connsiteY7-16" fmla="*/ 0 h 1872208"/>
              <a:gd name="connsiteX0-17" fmla="*/ 0 w 2520280"/>
              <a:gd name="connsiteY0-18" fmla="*/ 1872208 h 1872208"/>
              <a:gd name="connsiteX1-19" fmla="*/ 2520280 w 2520280"/>
              <a:gd name="connsiteY1-20" fmla="*/ 1584176 h 1872208"/>
              <a:gd name="connsiteX2-21" fmla="*/ 2520280 w 2520280"/>
              <a:gd name="connsiteY2-22" fmla="*/ 1872208 h 1872208"/>
              <a:gd name="connsiteX3-23" fmla="*/ 0 w 2520280"/>
              <a:gd name="connsiteY3-24" fmla="*/ 1872208 h 1872208"/>
              <a:gd name="connsiteX4-25" fmla="*/ 0 w 2520280"/>
              <a:gd name="connsiteY4-26" fmla="*/ 0 h 1872208"/>
              <a:gd name="connsiteX5-27" fmla="*/ 2520280 w 2520280"/>
              <a:gd name="connsiteY5-28" fmla="*/ 0 h 1872208"/>
              <a:gd name="connsiteX6-29" fmla="*/ 0 w 2520280"/>
              <a:gd name="connsiteY6-30" fmla="*/ 0 h 1872208"/>
              <a:gd name="connsiteX0-31" fmla="*/ 0 w 2520280"/>
              <a:gd name="connsiteY0-32" fmla="*/ 1872208 h 1872208"/>
              <a:gd name="connsiteX1-33" fmla="*/ 2520280 w 2520280"/>
              <a:gd name="connsiteY1-34" fmla="*/ 1872208 h 1872208"/>
              <a:gd name="connsiteX2-35" fmla="*/ 0 w 2520280"/>
              <a:gd name="connsiteY2-36" fmla="*/ 1872208 h 1872208"/>
              <a:gd name="connsiteX3-37" fmla="*/ 0 w 2520280"/>
              <a:gd name="connsiteY3-38" fmla="*/ 0 h 1872208"/>
              <a:gd name="connsiteX4-39" fmla="*/ 2520280 w 2520280"/>
              <a:gd name="connsiteY4-40" fmla="*/ 0 h 1872208"/>
              <a:gd name="connsiteX5-41" fmla="*/ 0 w 2520280"/>
              <a:gd name="connsiteY5-42" fmla="*/ 0 h 1872208"/>
              <a:gd name="connsiteX0-43" fmla="*/ 0 w 2520280"/>
              <a:gd name="connsiteY0-44" fmla="*/ 1872208 h 1872208"/>
              <a:gd name="connsiteX1-45" fmla="*/ 2520280 w 2520280"/>
              <a:gd name="connsiteY1-46" fmla="*/ 1872208 h 1872208"/>
              <a:gd name="connsiteX2-47" fmla="*/ 0 w 2520280"/>
              <a:gd name="connsiteY2-48" fmla="*/ 1872208 h 1872208"/>
              <a:gd name="connsiteX3-49" fmla="*/ 0 w 2520280"/>
              <a:gd name="connsiteY3-50" fmla="*/ 0 h 1872208"/>
              <a:gd name="connsiteX4-51" fmla="*/ 34255 w 2520280"/>
              <a:gd name="connsiteY4-52" fmla="*/ 0 h 1872208"/>
              <a:gd name="connsiteX5-53" fmla="*/ 0 w 2520280"/>
              <a:gd name="connsiteY5-54" fmla="*/ 0 h 1872208"/>
              <a:gd name="connsiteX0-55" fmla="*/ 0 w 2520280"/>
              <a:gd name="connsiteY0-56" fmla="*/ 1872208 h 1872208"/>
              <a:gd name="connsiteX1-57" fmla="*/ 2520280 w 2520280"/>
              <a:gd name="connsiteY1-58" fmla="*/ 1872208 h 1872208"/>
              <a:gd name="connsiteX2-59" fmla="*/ 0 w 2520280"/>
              <a:gd name="connsiteY2-60" fmla="*/ 1872208 h 1872208"/>
              <a:gd name="connsiteX3-61" fmla="*/ 0 w 2520280"/>
              <a:gd name="connsiteY3-62" fmla="*/ 0 h 1872208"/>
              <a:gd name="connsiteX4-63" fmla="*/ 917 w 2520280"/>
              <a:gd name="connsiteY4-64" fmla="*/ 6036 h 1872208"/>
              <a:gd name="connsiteX5-65" fmla="*/ 0 w 2520280"/>
              <a:gd name="connsiteY5-66" fmla="*/ 0 h 1872208"/>
              <a:gd name="connsiteX0-67" fmla="*/ 0 w 2520280"/>
              <a:gd name="connsiteY0-68" fmla="*/ 1890314 h 1890314"/>
              <a:gd name="connsiteX1-69" fmla="*/ 2520280 w 2520280"/>
              <a:gd name="connsiteY1-70" fmla="*/ 1890314 h 1890314"/>
              <a:gd name="connsiteX2-71" fmla="*/ 0 w 2520280"/>
              <a:gd name="connsiteY2-72" fmla="*/ 1890314 h 1890314"/>
              <a:gd name="connsiteX3-73" fmla="*/ 0 w 2520280"/>
              <a:gd name="connsiteY3-74" fmla="*/ 18106 h 1890314"/>
              <a:gd name="connsiteX4-75" fmla="*/ 53304 w 2520280"/>
              <a:gd name="connsiteY4-76" fmla="*/ 0 h 1890314"/>
              <a:gd name="connsiteX5-77" fmla="*/ 0 w 2520280"/>
              <a:gd name="connsiteY5-78" fmla="*/ 18106 h 1890314"/>
              <a:gd name="connsiteX0-79" fmla="*/ 0 w 2520280"/>
              <a:gd name="connsiteY0-80" fmla="*/ 1872208 h 1872208"/>
              <a:gd name="connsiteX1-81" fmla="*/ 2520280 w 2520280"/>
              <a:gd name="connsiteY1-82" fmla="*/ 1872208 h 1872208"/>
              <a:gd name="connsiteX2-83" fmla="*/ 0 w 2520280"/>
              <a:gd name="connsiteY2-84" fmla="*/ 1872208 h 1872208"/>
              <a:gd name="connsiteX3-85" fmla="*/ 0 w 2520280"/>
              <a:gd name="connsiteY3-86" fmla="*/ 0 h 1872208"/>
              <a:gd name="connsiteX4-87" fmla="*/ 916 w 2520280"/>
              <a:gd name="connsiteY4-88" fmla="*/ 0 h 1872208"/>
              <a:gd name="connsiteX5-89" fmla="*/ 0 w 2520280"/>
              <a:gd name="connsiteY5-90" fmla="*/ 0 h 187220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520280" h="1872208">
                <a:moveTo>
                  <a:pt x="0" y="1872208"/>
                </a:moveTo>
                <a:lnTo>
                  <a:pt x="2520280" y="1872208"/>
                </a:lnTo>
                <a:lnTo>
                  <a:pt x="0" y="1872208"/>
                </a:lnTo>
                <a:close/>
                <a:moveTo>
                  <a:pt x="0" y="0"/>
                </a:moveTo>
                <a:lnTo>
                  <a:pt x="916" y="0"/>
                </a:lnTo>
                <a:lnTo>
                  <a:pt x="0" y="0"/>
                </a:lnTo>
                <a:close/>
              </a:path>
            </a:pathLst>
          </a:custGeom>
          <a:noFill/>
          <a:ln w="3175" cap="sq">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spAutoFit/>
          </a:bodyPr>
          <a:lstStyle/>
          <a:p>
            <a:pPr lvl="0" algn="ctr"/>
            <a:r>
              <a:rPr lang="en-US" altLang="zh-CN" sz="3200" dirty="0">
                <a:solidFill>
                  <a:schemeClr val="bg1"/>
                </a:solidFill>
                <a:latin typeface="Arial" panose="020B0604020202090204" pitchFamily="34" charset="0"/>
                <a:ea typeface="微软雅黑" panose="020B0503020204020204" pitchFamily="34" charset="-122"/>
                <a:sym typeface="Arial" panose="020B0604020202090204" pitchFamily="34" charset="0"/>
              </a:rPr>
              <a:t>Reference</a:t>
            </a:r>
            <a:endParaRPr lang="en-US" altLang="zh-CN" sz="3200" dirty="0">
              <a:solidFill>
                <a:schemeClr val="bg1"/>
              </a:solidFill>
              <a:latin typeface="Arial" panose="020B0604020202090204" pitchFamily="34" charset="0"/>
              <a:ea typeface="微软雅黑" panose="020B0503020204020204" pitchFamily="34" charset="-122"/>
              <a:sym typeface="Arial" panose="020B0604020202090204" pitchFamily="34" charset="0"/>
            </a:endParaRPr>
          </a:p>
        </p:txBody>
      </p:sp>
      <p:sp>
        <p:nvSpPr>
          <p:cNvPr id="4" name="文本框 3"/>
          <p:cNvSpPr txBox="1"/>
          <p:nvPr/>
        </p:nvSpPr>
        <p:spPr>
          <a:xfrm>
            <a:off x="3153011" y="1960141"/>
            <a:ext cx="6552727" cy="4247317"/>
          </a:xfrm>
          <a:prstGeom prst="rect">
            <a:avLst/>
          </a:prstGeom>
          <a:noFill/>
        </p:spPr>
        <p:txBody>
          <a:bodyPr wrap="square">
            <a:spAutoFit/>
          </a:bodyPr>
          <a:lstStyle/>
          <a:p>
            <a:pPr marL="0" marR="0">
              <a:spcBef>
                <a:spcPts val="0"/>
              </a:spcBef>
              <a:spcAft>
                <a:spcPts val="0"/>
              </a:spcAft>
            </a:pPr>
            <a:r>
              <a:rPr lang="en-US" altLang="zh-CN" b="0" i="0" dirty="0">
                <a:effectLst/>
                <a:latin typeface="Söhne"/>
              </a:rPr>
              <a:t>"C Standard Library Functions - Standard Library Function Reference Manual." Programming Technology Website,</a:t>
            </a:r>
            <a:r>
              <a:rPr lang="en-US" altLang="zh-CN" b="0" i="0" dirty="0">
                <a:solidFill>
                  <a:srgbClr val="D1D5DB"/>
                </a:solidFill>
                <a:effectLst/>
                <a:latin typeface="Söhne"/>
              </a:rPr>
              <a:t> </a:t>
            </a:r>
            <a:r>
              <a:rPr lang="en-US" altLang="zh-CN" b="0" i="0" u="none" strike="noStrike" dirty="0">
                <a:effectLst/>
                <a:latin typeface="Söhne"/>
                <a:hlinkClick r:id="rId2"/>
              </a:rPr>
              <a:t>http://c.biancheng.net/view/9338.html</a:t>
            </a:r>
            <a:r>
              <a:rPr lang="en-US" altLang="zh-CN" b="0" i="0" dirty="0">
                <a:solidFill>
                  <a:srgbClr val="D1D5DB"/>
                </a:solidFill>
                <a:effectLst/>
                <a:latin typeface="Söhne"/>
              </a:rPr>
              <a:t>.</a:t>
            </a:r>
            <a:endParaRPr lang="en-US" altLang="zh-CN" b="0" i="0" dirty="0">
              <a:solidFill>
                <a:srgbClr val="D1D5DB"/>
              </a:solidFill>
              <a:effectLst/>
              <a:latin typeface="Söhne"/>
            </a:endParaRPr>
          </a:p>
          <a:p>
            <a:pPr marL="0" marR="0" algn="just">
              <a:spcBef>
                <a:spcPts val="0"/>
              </a:spcBef>
              <a:spcAft>
                <a:spcPts val="0"/>
              </a:spcAft>
            </a:pPr>
            <a:endParaRPr lang="en-US" altLang="zh-CN" u="sng" kern="100" dirty="0">
              <a:solidFill>
                <a:srgbClr val="0563C1"/>
              </a:solidFill>
              <a:latin typeface="Arial" panose="020B0604020202090204" pitchFamily="34" charset="0"/>
              <a:ea typeface="等线 Light" panose="02010600030101010101" pitchFamily="2" charset="-122"/>
              <a:cs typeface="Times New Roman" panose="02020603050405020304" pitchFamily="18" charset="0"/>
            </a:endParaRPr>
          </a:p>
          <a:p>
            <a:pPr>
              <a:spcBef>
                <a:spcPts val="0"/>
              </a:spcBef>
              <a:spcAft>
                <a:spcPts val="0"/>
              </a:spcAft>
            </a:pPr>
            <a:r>
              <a:rPr lang="en-US" altLang="zh-CN" b="0" i="0" dirty="0">
                <a:effectLst/>
                <a:latin typeface="Söhne"/>
              </a:rPr>
              <a:t>"How to Learn Programming Languages: Best Practices." 51CTO, </a:t>
            </a:r>
            <a:r>
              <a:rPr lang="en-US" altLang="zh-CN" b="0" i="0" u="none" strike="noStrike" dirty="0">
                <a:effectLst/>
                <a:latin typeface="Söhne"/>
                <a:hlinkClick r:id="rId3"/>
              </a:rPr>
              <a:t>https://www.51cto.com/article/769280.html</a:t>
            </a:r>
            <a:endParaRPr lang="en-US" altLang="zh-CN" b="0" i="0" u="none" strike="noStrike" dirty="0">
              <a:effectLst/>
              <a:latin typeface="Söhne"/>
            </a:endParaRPr>
          </a:p>
          <a:p>
            <a:pPr>
              <a:spcBef>
                <a:spcPts val="0"/>
              </a:spcBef>
              <a:spcAft>
                <a:spcPts val="0"/>
              </a:spcAft>
            </a:pPr>
            <a:endParaRPr lang="en-US" altLang="zh-CN" dirty="0">
              <a:solidFill>
                <a:srgbClr val="D1D5DB"/>
              </a:solidFill>
              <a:latin typeface="Söhne"/>
            </a:endParaRPr>
          </a:p>
          <a:p>
            <a:pPr>
              <a:spcBef>
                <a:spcPts val="0"/>
              </a:spcBef>
              <a:spcAft>
                <a:spcPts val="0"/>
              </a:spcAft>
            </a:pPr>
            <a:r>
              <a:rPr lang="en-US" altLang="zh-CN" b="0" i="0" dirty="0">
                <a:effectLst/>
                <a:latin typeface="Söhne"/>
              </a:rPr>
              <a:t>"How to Improve Programming Skills?" </a:t>
            </a:r>
            <a:r>
              <a:rPr lang="en-US" altLang="zh-CN" b="0" i="0" dirty="0" err="1">
                <a:effectLst/>
                <a:latin typeface="Söhne"/>
              </a:rPr>
              <a:t>Zhihu</a:t>
            </a:r>
            <a:r>
              <a:rPr lang="en-US" altLang="zh-CN" b="0" i="0" dirty="0">
                <a:effectLst/>
                <a:latin typeface="Söhne"/>
              </a:rPr>
              <a:t> Column, </a:t>
            </a:r>
            <a:r>
              <a:rPr lang="en-US" altLang="zh-CN" b="0" i="0" u="none" strike="noStrike" dirty="0">
                <a:effectLst/>
                <a:latin typeface="Söhne"/>
                <a:hlinkClick r:id="rId4"/>
              </a:rPr>
              <a:t>https://zhuanlan.zhihu.com/p/655719481</a:t>
            </a:r>
            <a:r>
              <a:rPr lang="en-US" altLang="zh-CN" b="0" i="0" dirty="0">
                <a:solidFill>
                  <a:srgbClr val="D1D5DB"/>
                </a:solidFill>
                <a:effectLst/>
                <a:latin typeface="Söhne"/>
              </a:rPr>
              <a:t>..</a:t>
            </a:r>
            <a:endParaRPr lang="en-US" altLang="zh-CN" b="0" i="0" dirty="0">
              <a:solidFill>
                <a:srgbClr val="D1D5DB"/>
              </a:solidFill>
              <a:effectLst/>
              <a:latin typeface="Söhne"/>
            </a:endParaRPr>
          </a:p>
          <a:p>
            <a:pPr>
              <a:spcBef>
                <a:spcPts val="0"/>
              </a:spcBef>
              <a:spcAft>
                <a:spcPts val="0"/>
              </a:spcAft>
            </a:pPr>
            <a:endParaRPr lang="en-US" altLang="zh-CN" sz="1800" u="sng" kern="100" dirty="0">
              <a:solidFill>
                <a:srgbClr val="D1D5DB"/>
              </a:solidFill>
              <a:latin typeface="Söhne"/>
              <a:ea typeface="等线 Light" panose="02010600030101010101" pitchFamily="2" charset="-122"/>
              <a:cs typeface="Times New Roman" panose="02020603050405020304" pitchFamily="18" charset="0"/>
            </a:endParaRPr>
          </a:p>
          <a:p>
            <a:pPr>
              <a:spcBef>
                <a:spcPts val="0"/>
              </a:spcBef>
              <a:spcAft>
                <a:spcPts val="0"/>
              </a:spcAft>
            </a:pPr>
            <a:r>
              <a:rPr lang="en-US" altLang="zh-CN" b="0" i="0" dirty="0">
                <a:effectLst/>
                <a:latin typeface="Söhne"/>
              </a:rPr>
              <a:t>"</a:t>
            </a:r>
            <a:r>
              <a:rPr lang="en-US" altLang="zh-CN" b="0" i="0" dirty="0" err="1">
                <a:effectLst/>
                <a:latin typeface="Söhne"/>
              </a:rPr>
              <a:t>bun.sh</a:t>
            </a:r>
            <a:r>
              <a:rPr lang="en-US" altLang="zh-CN" b="0" i="0" dirty="0">
                <a:effectLst/>
                <a:latin typeface="Söhne"/>
              </a:rPr>
              <a:t>." </a:t>
            </a:r>
            <a:endParaRPr lang="en-US" altLang="zh-CN" b="0" i="0" dirty="0">
              <a:effectLst/>
              <a:latin typeface="Söhne"/>
            </a:endParaRPr>
          </a:p>
          <a:p>
            <a:pPr>
              <a:spcBef>
                <a:spcPts val="0"/>
              </a:spcBef>
              <a:spcAft>
                <a:spcPts val="0"/>
              </a:spcAft>
            </a:pPr>
            <a:r>
              <a:rPr lang="en-US" altLang="zh-CN" b="0" i="0" u="none" strike="noStrike" dirty="0">
                <a:effectLst/>
                <a:latin typeface="Söhne"/>
                <a:hlinkClick r:id="rId5"/>
              </a:rPr>
              <a:t>https://bun.sh/</a:t>
            </a:r>
            <a:r>
              <a:rPr lang="en-US" altLang="zh-CN" b="0" i="0" dirty="0">
                <a:solidFill>
                  <a:srgbClr val="D1D5DB"/>
                </a:solidFill>
                <a:effectLst/>
                <a:latin typeface="Söhne"/>
              </a:rPr>
              <a:t>.</a:t>
            </a:r>
            <a:endParaRPr lang="en-US" altLang="zh-CN" u="sng" kern="100" dirty="0">
              <a:solidFill>
                <a:srgbClr val="D1D5DB"/>
              </a:solidFill>
              <a:effectLst/>
              <a:latin typeface="Söhne"/>
              <a:ea typeface="等线 Light" panose="02010600030101010101" pitchFamily="2" charset="-122"/>
              <a:cs typeface="Times New Roman" panose="02020603050405020304" pitchFamily="18" charset="0"/>
            </a:endParaRPr>
          </a:p>
          <a:p>
            <a:pPr>
              <a:spcBef>
                <a:spcPts val="0"/>
              </a:spcBef>
              <a:spcAft>
                <a:spcPts val="0"/>
              </a:spcAft>
            </a:pPr>
            <a:endParaRPr lang="en-US" altLang="zh-CN" sz="1800" u="sng" kern="100" dirty="0">
              <a:solidFill>
                <a:srgbClr val="0563C1"/>
              </a:solidFill>
              <a:effectLst/>
              <a:latin typeface="Arial" panose="020B0604020202090204" pitchFamily="34" charset="0"/>
              <a:ea typeface="等线 Light" panose="02010600030101010101" pitchFamily="2" charset="-122"/>
              <a:cs typeface="Times New Roman" panose="02020603050405020304" pitchFamily="18" charset="0"/>
            </a:endParaRPr>
          </a:p>
          <a:p>
            <a:pPr>
              <a:spcBef>
                <a:spcPts val="0"/>
              </a:spcBef>
              <a:spcAft>
                <a:spcPts val="0"/>
              </a:spcAft>
            </a:pPr>
            <a:r>
              <a:rPr lang="en-US" altLang="zh-CN" b="0" i="0" dirty="0">
                <a:effectLst/>
                <a:latin typeface="Söhne"/>
              </a:rPr>
              <a:t>"Bun." Wikipedia, </a:t>
            </a:r>
            <a:endParaRPr lang="en-US" altLang="zh-CN" b="0" i="0" dirty="0">
              <a:effectLst/>
              <a:latin typeface="Söhne"/>
            </a:endParaRPr>
          </a:p>
          <a:p>
            <a:pPr>
              <a:spcBef>
                <a:spcPts val="0"/>
              </a:spcBef>
              <a:spcAft>
                <a:spcPts val="0"/>
              </a:spcAft>
            </a:pPr>
            <a:r>
              <a:rPr lang="en-US" altLang="zh-CN" b="0" i="0" u="none" strike="noStrike" dirty="0">
                <a:effectLst/>
                <a:latin typeface="Söhne"/>
                <a:hlinkClick r:id="rId6"/>
              </a:rPr>
              <a:t>https://en.wikipedia.org/wiki/Bun</a:t>
            </a:r>
            <a:r>
              <a:rPr lang="en-US" altLang="zh-CN" b="0" i="0" dirty="0">
                <a:solidFill>
                  <a:srgbClr val="D1D5DB"/>
                </a:solidFill>
                <a:effectLst/>
                <a:latin typeface="Söhne"/>
              </a:rPr>
              <a:t>.</a:t>
            </a:r>
            <a:endParaRPr lang="en-US" altLang="zh-CN" sz="1800" u="sng" kern="100" dirty="0">
              <a:solidFill>
                <a:srgbClr val="0563C1"/>
              </a:solidFill>
              <a:effectLst/>
              <a:latin typeface="Arial" panose="020B0604020202090204" pitchFamily="34" charset="0"/>
              <a:ea typeface="等线 Light" panose="02010600030101010101" pitchFamily="2" charset="-122"/>
              <a:cs typeface="Times New Roman" panose="02020603050405020304" pitchFamily="18" charset="0"/>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p15:prstTrans prst="wind"/>
      </p:transition>
    </mc:Choice>
    <mc:Fallback>
      <p:transition spd="slow">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40000" fill="hold" grpId="0" nodeType="withEffect" p14:presetBounceEnd="40000">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14:bounceEnd="40000">
                                          <p:cBhvr additive="base">
                                            <p:cTn id="7" dur="1500" fill="hold"/>
                                            <p:tgtEl>
                                              <p:spTgt spid="2"/>
                                            </p:tgtEl>
                                            <p:attrNameLst>
                                              <p:attrName>ppt_x</p:attrName>
                                            </p:attrNameLst>
                                          </p:cBhvr>
                                          <p:tavLst>
                                            <p:tav tm="0">
                                              <p:val>
                                                <p:strVal val="#ppt_x"/>
                                              </p:val>
                                            </p:tav>
                                            <p:tav tm="100000">
                                              <p:val>
                                                <p:strVal val="#ppt_x"/>
                                              </p:val>
                                            </p:tav>
                                          </p:tavLst>
                                        </p:anim>
                                        <p:anim calcmode="lin" valueType="num" p14:bounceEnd="40000">
                                          <p:cBhvr additive="base">
                                            <p:cTn id="8" dur="1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6" presetClass="entr" presetSubtype="0" fill="hold" grpId="0" nodeType="clickEffect">
                                      <p:stCondLst>
                                        <p:cond delay="0"/>
                                      </p:stCondLst>
                                      <p:iterate type="lt">
                                        <p:tmPct val="10000"/>
                                      </p:iterate>
                                      <p:childTnLst>
                                        <p:set>
                                          <p:cBhvr>
                                            <p:cTn id="12" dur="1" fill="hold">
                                              <p:stCondLst>
                                                <p:cond delay="0"/>
                                              </p:stCondLst>
                                            </p:cTn>
                                            <p:tgtEl>
                                              <p:spTgt spid="5"/>
                                            </p:tgtEl>
                                            <p:attrNameLst>
                                              <p:attrName>style.visibility</p:attrName>
                                            </p:attrNameLst>
                                          </p:cBhvr>
                                          <p:to>
                                            <p:strVal val="visible"/>
                                          </p:to>
                                        </p:set>
                                        <p:anim by="(-#ppt_w*2)" calcmode="lin" valueType="num">
                                          <p:cBhvr rctx="PPT">
                                            <p:cTn id="13" dur="500" autoRev="1" fill="hold">
                                              <p:stCondLst>
                                                <p:cond delay="0"/>
                                              </p:stCondLst>
                                            </p:cTn>
                                            <p:tgtEl>
                                              <p:spTgt spid="5"/>
                                            </p:tgtEl>
                                            <p:attrNameLst>
                                              <p:attrName>ppt_w</p:attrName>
                                            </p:attrNameLst>
                                          </p:cBhvr>
                                        </p:anim>
                                        <p:anim by="(#ppt_w*0.50)" calcmode="lin" valueType="num">
                                          <p:cBhvr>
                                            <p:cTn id="14" dur="500" decel="50000" autoRev="1" fill="hold">
                                              <p:stCondLst>
                                                <p:cond delay="0"/>
                                              </p:stCondLst>
                                            </p:cTn>
                                            <p:tgtEl>
                                              <p:spTgt spid="5"/>
                                            </p:tgtEl>
                                            <p:attrNameLst>
                                              <p:attrName>ppt_x</p:attrName>
                                            </p:attrNameLst>
                                          </p:cBhvr>
                                        </p:anim>
                                        <p:anim from="(-#ppt_h/2)" to="(#ppt_y)" calcmode="lin" valueType="num">
                                          <p:cBhvr>
                                            <p:cTn id="15" dur="1000" fill="hold">
                                              <p:stCondLst>
                                                <p:cond delay="0"/>
                                              </p:stCondLst>
                                            </p:cTn>
                                            <p:tgtEl>
                                              <p:spTgt spid="5"/>
                                            </p:tgtEl>
                                            <p:attrNameLst>
                                              <p:attrName>ppt_y</p:attrName>
                                            </p:attrNameLst>
                                          </p:cBhvr>
                                        </p:anim>
                                        <p:animRot by="21600000">
                                          <p:cBhvr>
                                            <p:cTn id="16" dur="1000" fill="hold">
                                              <p:stCondLst>
                                                <p:cond delay="0"/>
                                              </p:stCondLst>
                                            </p:cTn>
                                            <p:tgtEl>
                                              <p:spTgt spid="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40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500" fill="hold"/>
                                            <p:tgtEl>
                                              <p:spTgt spid="2"/>
                                            </p:tgtEl>
                                            <p:attrNameLst>
                                              <p:attrName>ppt_x</p:attrName>
                                            </p:attrNameLst>
                                          </p:cBhvr>
                                          <p:tavLst>
                                            <p:tav tm="0">
                                              <p:val>
                                                <p:strVal val="#ppt_x"/>
                                              </p:val>
                                            </p:tav>
                                            <p:tav tm="100000">
                                              <p:val>
                                                <p:strVal val="#ppt_x"/>
                                              </p:val>
                                            </p:tav>
                                          </p:tavLst>
                                        </p:anim>
                                        <p:anim calcmode="lin" valueType="num">
                                          <p:cBhvr additive="base">
                                            <p:cTn id="8" dur="1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6" presetClass="entr" presetSubtype="0" fill="hold" grpId="0" nodeType="clickEffect">
                                      <p:stCondLst>
                                        <p:cond delay="0"/>
                                      </p:stCondLst>
                                      <p:iterate type="lt">
                                        <p:tmPct val="10000"/>
                                      </p:iterate>
                                      <p:childTnLst>
                                        <p:set>
                                          <p:cBhvr>
                                            <p:cTn id="12" dur="1" fill="hold">
                                              <p:stCondLst>
                                                <p:cond delay="0"/>
                                              </p:stCondLst>
                                            </p:cTn>
                                            <p:tgtEl>
                                              <p:spTgt spid="5"/>
                                            </p:tgtEl>
                                            <p:attrNameLst>
                                              <p:attrName>style.visibility</p:attrName>
                                            </p:attrNameLst>
                                          </p:cBhvr>
                                          <p:to>
                                            <p:strVal val="visible"/>
                                          </p:to>
                                        </p:set>
                                        <p:anim by="(-#ppt_w*2)" calcmode="lin" valueType="num">
                                          <p:cBhvr rctx="PPT">
                                            <p:cTn id="13" dur="500" autoRev="1" fill="hold">
                                              <p:stCondLst>
                                                <p:cond delay="0"/>
                                              </p:stCondLst>
                                            </p:cTn>
                                            <p:tgtEl>
                                              <p:spTgt spid="5"/>
                                            </p:tgtEl>
                                            <p:attrNameLst>
                                              <p:attrName>ppt_w</p:attrName>
                                            </p:attrNameLst>
                                          </p:cBhvr>
                                        </p:anim>
                                        <p:anim by="(#ppt_w*0.50)" calcmode="lin" valueType="num">
                                          <p:cBhvr>
                                            <p:cTn id="14" dur="500" decel="50000" autoRev="1" fill="hold">
                                              <p:stCondLst>
                                                <p:cond delay="0"/>
                                              </p:stCondLst>
                                            </p:cTn>
                                            <p:tgtEl>
                                              <p:spTgt spid="5"/>
                                            </p:tgtEl>
                                            <p:attrNameLst>
                                              <p:attrName>ppt_x</p:attrName>
                                            </p:attrNameLst>
                                          </p:cBhvr>
                                        </p:anim>
                                        <p:anim from="(-#ppt_h/2)" to="(#ppt_y)" calcmode="lin" valueType="num">
                                          <p:cBhvr>
                                            <p:cTn id="15" dur="1000" fill="hold">
                                              <p:stCondLst>
                                                <p:cond delay="0"/>
                                              </p:stCondLst>
                                            </p:cTn>
                                            <p:tgtEl>
                                              <p:spTgt spid="5"/>
                                            </p:tgtEl>
                                            <p:attrNameLst>
                                              <p:attrName>ppt_y</p:attrName>
                                            </p:attrNameLst>
                                          </p:cBhvr>
                                        </p:anim>
                                        <p:animRot by="21600000">
                                          <p:cBhvr>
                                            <p:cTn id="16" dur="1000" fill="hold">
                                              <p:stCondLst>
                                                <p:cond delay="0"/>
                                              </p:stCondLst>
                                            </p:cTn>
                                            <p:tgtEl>
                                              <p:spTgt spid="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p:bldLst>
      </p:timing>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52" y="0"/>
            <a:ext cx="12858045" cy="7232650"/>
          </a:xfrm>
          <a:prstGeom prst="rect">
            <a:avLst/>
          </a:prstGeom>
        </p:spPr>
      </p:pic>
      <p:sp>
        <p:nvSpPr>
          <p:cNvPr id="16" name="矩形 259"/>
          <p:cNvSpPr>
            <a:spLocks noChangeArrowheads="1"/>
          </p:cNvSpPr>
          <p:nvPr/>
        </p:nvSpPr>
        <p:spPr bwMode="auto">
          <a:xfrm>
            <a:off x="3086099" y="2104157"/>
            <a:ext cx="6686550" cy="176971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9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9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9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9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9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9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9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9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9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buNone/>
            </a:pPr>
            <a:r>
              <a:rPr lang="en-US" altLang="zh-CN" sz="11500" dirty="0">
                <a:solidFill>
                  <a:schemeClr val="bg1"/>
                </a:solidFill>
                <a:latin typeface="Impact" panose="020B0806030902050204" pitchFamily="34" charset="0"/>
                <a:cs typeface="Arial" panose="020B0604020202090204" pitchFamily="34" charset="0"/>
              </a:rPr>
              <a:t>THANK YOU</a:t>
            </a:r>
            <a:endParaRPr lang="en-US" altLang="zh-CN" sz="11500" dirty="0">
              <a:solidFill>
                <a:schemeClr val="bg1"/>
              </a:solidFill>
              <a:latin typeface="Impact" panose="020B0806030902050204" pitchFamily="34" charset="0"/>
              <a:cs typeface="Arial" panose="020B0604020202090204" pitchFamily="34" charset="0"/>
            </a:endParaRPr>
          </a:p>
        </p:txBody>
      </p:sp>
      <p:sp>
        <p:nvSpPr>
          <p:cNvPr id="17" name="矩形 259"/>
          <p:cNvSpPr>
            <a:spLocks noChangeArrowheads="1"/>
          </p:cNvSpPr>
          <p:nvPr/>
        </p:nvSpPr>
        <p:spPr bwMode="auto">
          <a:xfrm>
            <a:off x="4062975" y="3873872"/>
            <a:ext cx="4732798" cy="4308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t" anchorCtr="0">
            <a:spAutoFit/>
          </a:bodyPr>
          <a:lstStyle>
            <a:lvl1pPr>
              <a:spcBef>
                <a:spcPct val="20000"/>
              </a:spcBef>
              <a:buFont typeface="Arial" panose="020B060402020209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9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9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9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9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9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9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9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9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buNone/>
            </a:pPr>
            <a:r>
              <a:rPr lang="zh-CN" altLang="en-US" sz="2800" dirty="0">
                <a:solidFill>
                  <a:schemeClr val="bg1"/>
                </a:solidFill>
                <a:latin typeface="STXingkai" panose="02010800040101010101" pitchFamily="2" charset="-122"/>
                <a:ea typeface="STXingkai" panose="02010800040101010101" pitchFamily="2" charset="-122"/>
                <a:cs typeface="Arial" panose="020B0604020202090204" pitchFamily="34" charset="0"/>
              </a:rPr>
              <a:t>谢谢</a:t>
            </a:r>
            <a:endParaRPr lang="zh-CN" altLang="en-US" sz="2800" dirty="0">
              <a:solidFill>
                <a:schemeClr val="bg1"/>
              </a:solidFill>
              <a:latin typeface="STXingkai" panose="02010800040101010101" pitchFamily="2" charset="-122"/>
              <a:ea typeface="STXingkai" panose="02010800040101010101" pitchFamily="2" charset="-122"/>
              <a:cs typeface="Arial" panose="020B0604020202090204" pitchFamily="34" charset="0"/>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p15:prstTrans prst="fractur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41" presetClass="entr" presetSubtype="0" fill="hold" grpId="0" nodeType="clickEffect">
                                  <p:stCondLst>
                                    <p:cond delay="0"/>
                                  </p:stCondLst>
                                  <p:iterate type="lt">
                                    <p:tmPct val="10000"/>
                                  </p:iterate>
                                  <p:childTnLst>
                                    <p:set>
                                      <p:cBhvr>
                                        <p:cTn id="11" dur="1" fill="hold">
                                          <p:stCondLst>
                                            <p:cond delay="0"/>
                                          </p:stCondLst>
                                        </p:cTn>
                                        <p:tgtEl>
                                          <p:spTgt spid="16"/>
                                        </p:tgtEl>
                                        <p:attrNameLst>
                                          <p:attrName>style.visibility</p:attrName>
                                        </p:attrNameLst>
                                      </p:cBhvr>
                                      <p:to>
                                        <p:strVal val="visible"/>
                                      </p:to>
                                    </p:set>
                                    <p:anim calcmode="lin" valueType="num">
                                      <p:cBhvr>
                                        <p:cTn id="12" dur="500" fill="hold"/>
                                        <p:tgtEl>
                                          <p:spTgt spid="16"/>
                                        </p:tgtEl>
                                        <p:attrNameLst>
                                          <p:attrName>ppt_x</p:attrName>
                                        </p:attrNameLst>
                                      </p:cBhvr>
                                      <p:tavLst>
                                        <p:tav tm="0">
                                          <p:val>
                                            <p:strVal val="#ppt_x"/>
                                          </p:val>
                                        </p:tav>
                                        <p:tav tm="50000">
                                          <p:val>
                                            <p:strVal val="#ppt_x+.1"/>
                                          </p:val>
                                        </p:tav>
                                        <p:tav tm="100000">
                                          <p:val>
                                            <p:strVal val="#ppt_x"/>
                                          </p:val>
                                        </p:tav>
                                      </p:tavLst>
                                    </p:anim>
                                    <p:anim calcmode="lin" valueType="num">
                                      <p:cBhvr>
                                        <p:cTn id="13" dur="500" fill="hold"/>
                                        <p:tgtEl>
                                          <p:spTgt spid="16"/>
                                        </p:tgtEl>
                                        <p:attrNameLst>
                                          <p:attrName>ppt_y</p:attrName>
                                        </p:attrNameLst>
                                      </p:cBhvr>
                                      <p:tavLst>
                                        <p:tav tm="0">
                                          <p:val>
                                            <p:strVal val="#ppt_y"/>
                                          </p:val>
                                        </p:tav>
                                        <p:tav tm="100000">
                                          <p:val>
                                            <p:strVal val="#ppt_y"/>
                                          </p:val>
                                        </p:tav>
                                      </p:tavLst>
                                    </p:anim>
                                    <p:anim calcmode="lin" valueType="num">
                                      <p:cBhvr>
                                        <p:cTn id="14" dur="500" fill="hold"/>
                                        <p:tgtEl>
                                          <p:spTgt spid="16"/>
                                        </p:tgtEl>
                                        <p:attrNameLst>
                                          <p:attrName>ppt_h</p:attrName>
                                        </p:attrNameLst>
                                      </p:cBhvr>
                                      <p:tavLst>
                                        <p:tav tm="0">
                                          <p:val>
                                            <p:strVal val="#ppt_h/10"/>
                                          </p:val>
                                        </p:tav>
                                        <p:tav tm="50000">
                                          <p:val>
                                            <p:strVal val="#ppt_h+.01"/>
                                          </p:val>
                                        </p:tav>
                                        <p:tav tm="100000">
                                          <p:val>
                                            <p:strVal val="#ppt_h"/>
                                          </p:val>
                                        </p:tav>
                                      </p:tavLst>
                                    </p:anim>
                                    <p:anim calcmode="lin" valueType="num">
                                      <p:cBhvr>
                                        <p:cTn id="15" dur="500" fill="hold"/>
                                        <p:tgtEl>
                                          <p:spTgt spid="16"/>
                                        </p:tgtEl>
                                        <p:attrNameLst>
                                          <p:attrName>ppt_w</p:attrName>
                                        </p:attrNameLst>
                                      </p:cBhvr>
                                      <p:tavLst>
                                        <p:tav tm="0">
                                          <p:val>
                                            <p:strVal val="#ppt_w/10"/>
                                          </p:val>
                                        </p:tav>
                                        <p:tav tm="50000">
                                          <p:val>
                                            <p:strVal val="#ppt_w+.01"/>
                                          </p:val>
                                        </p:tav>
                                        <p:tav tm="100000">
                                          <p:val>
                                            <p:strVal val="#ppt_w"/>
                                          </p:val>
                                        </p:tav>
                                      </p:tavLst>
                                    </p:anim>
                                    <p:animEffect transition="in" filter="fade">
                                      <p:cBhvr>
                                        <p:cTn id="16" dur="500" tmFilter="0,0; .5, 1; 1, 1"/>
                                        <p:tgtEl>
                                          <p:spTgt spid="16"/>
                                        </p:tgtEl>
                                      </p:cBhvr>
                                    </p:animEffect>
                                  </p:childTnLst>
                                </p:cTn>
                              </p:par>
                            </p:childTnLst>
                          </p:cTn>
                        </p:par>
                        <p:par>
                          <p:cTn id="17" fill="hold">
                            <p:stCondLst>
                              <p:cond delay="900"/>
                            </p:stCondLst>
                            <p:childTnLst>
                              <p:par>
                                <p:cTn id="18" presetID="26" presetClass="emph" presetSubtype="0" fill="hold" grpId="1" nodeType="afterEffect">
                                  <p:stCondLst>
                                    <p:cond delay="0"/>
                                  </p:stCondLst>
                                  <p:iterate type="lt">
                                    <p:tmPct val="0"/>
                                  </p:iterate>
                                  <p:childTnLst>
                                    <p:animEffect transition="out" filter="fade">
                                      <p:cBhvr>
                                        <p:cTn id="19" dur="500" tmFilter="0, 0; .2, .5; .8, .5; 1, 0"/>
                                        <p:tgtEl>
                                          <p:spTgt spid="16"/>
                                        </p:tgtEl>
                                      </p:cBhvr>
                                    </p:animEffect>
                                    <p:animScale>
                                      <p:cBhvr>
                                        <p:cTn id="20" dur="250" autoRev="1" fill="hold"/>
                                        <p:tgtEl>
                                          <p:spTgt spid="16"/>
                                        </p:tgtEl>
                                      </p:cBhvr>
                                      <p:by x="105000" y="105000"/>
                                    </p:animScale>
                                  </p:childTnLst>
                                </p:cTn>
                              </p:par>
                            </p:childTnLst>
                          </p:cTn>
                        </p:par>
                        <p:par>
                          <p:cTn id="21" fill="hold">
                            <p:stCondLst>
                              <p:cond delay="1400"/>
                            </p:stCondLst>
                            <p:childTnLst>
                              <p:par>
                                <p:cTn id="22" presetID="53" presetClass="entr" presetSubtype="16" fill="hold" grpId="0" nodeType="afterEffect">
                                  <p:stCondLst>
                                    <p:cond delay="0"/>
                                  </p:stCondLst>
                                  <p:childTnLst>
                                    <p:set>
                                      <p:cBhvr>
                                        <p:cTn id="23" dur="1" fill="hold">
                                          <p:stCondLst>
                                            <p:cond delay="0"/>
                                          </p:stCondLst>
                                        </p:cTn>
                                        <p:tgtEl>
                                          <p:spTgt spid="17"/>
                                        </p:tgtEl>
                                        <p:attrNameLst>
                                          <p:attrName>style.visibility</p:attrName>
                                        </p:attrNameLst>
                                      </p:cBhvr>
                                      <p:to>
                                        <p:strVal val="visible"/>
                                      </p:to>
                                    </p:set>
                                    <p:anim calcmode="lin" valueType="num">
                                      <p:cBhvr>
                                        <p:cTn id="24" dur="500" fill="hold"/>
                                        <p:tgtEl>
                                          <p:spTgt spid="17"/>
                                        </p:tgtEl>
                                        <p:attrNameLst>
                                          <p:attrName>ppt_w</p:attrName>
                                        </p:attrNameLst>
                                      </p:cBhvr>
                                      <p:tavLst>
                                        <p:tav tm="0">
                                          <p:val>
                                            <p:fltVal val="0"/>
                                          </p:val>
                                        </p:tav>
                                        <p:tav tm="100000">
                                          <p:val>
                                            <p:strVal val="#ppt_w"/>
                                          </p:val>
                                        </p:tav>
                                      </p:tavLst>
                                    </p:anim>
                                    <p:anim calcmode="lin" valueType="num">
                                      <p:cBhvr>
                                        <p:cTn id="25" dur="500" fill="hold"/>
                                        <p:tgtEl>
                                          <p:spTgt spid="17"/>
                                        </p:tgtEl>
                                        <p:attrNameLst>
                                          <p:attrName>ppt_h</p:attrName>
                                        </p:attrNameLst>
                                      </p:cBhvr>
                                      <p:tavLst>
                                        <p:tav tm="0">
                                          <p:val>
                                            <p:fltVal val="0"/>
                                          </p:val>
                                        </p:tav>
                                        <p:tav tm="100000">
                                          <p:val>
                                            <p:strVal val="#ppt_h"/>
                                          </p:val>
                                        </p:tav>
                                      </p:tavLst>
                                    </p:anim>
                                    <p:animEffect transition="in" filter="fade">
                                      <p:cBhvr>
                                        <p:cTn id="26"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6" grpId="1"/>
      <p:bldP spid="1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MH_Others_2"/>
          <p:cNvSpPr txBox="1"/>
          <p:nvPr>
            <p:custDataLst>
              <p:tags r:id="rId1"/>
            </p:custDataLst>
          </p:nvPr>
        </p:nvSpPr>
        <p:spPr>
          <a:xfrm>
            <a:off x="1772735" y="1044613"/>
            <a:ext cx="3168352" cy="677108"/>
          </a:xfrm>
          <a:prstGeom prst="rect">
            <a:avLst/>
          </a:prstGeom>
          <a:noFill/>
        </p:spPr>
        <p:txBody>
          <a:bodyPr wrap="square" lIns="0" tIns="0" rIns="0" bIns="0">
            <a:spAutoFit/>
          </a:bodyPr>
          <a:lstStyle/>
          <a:p>
            <a:pPr algn="ctr">
              <a:defRPr/>
            </a:pPr>
            <a:r>
              <a:rPr lang="en-US" altLang="zh-CN" sz="4400" b="1" dirty="0">
                <a:solidFill>
                  <a:schemeClr val="accent1"/>
                </a:solidFill>
                <a:latin typeface="Arial" panose="020B0604020202090204" pitchFamily="34" charset="0"/>
                <a:ea typeface="微软雅黑" panose="020B0503020204020204" pitchFamily="34" charset="-122"/>
                <a:sym typeface="Arial" panose="020B0604020202090204" pitchFamily="34" charset="0"/>
              </a:rPr>
              <a:t>CONTENTS</a:t>
            </a:r>
            <a:endParaRPr lang="zh-CN" altLang="en-US" sz="4400" b="1" dirty="0">
              <a:solidFill>
                <a:schemeClr val="accent1"/>
              </a:solidFill>
              <a:latin typeface="Arial" panose="020B0604020202090204" pitchFamily="34" charset="0"/>
              <a:ea typeface="微软雅黑" panose="020B0503020204020204" pitchFamily="34" charset="-122"/>
              <a:sym typeface="Arial" panose="020B0604020202090204" pitchFamily="34" charset="0"/>
            </a:endParaRPr>
          </a:p>
        </p:txBody>
      </p:sp>
      <p:sp>
        <p:nvSpPr>
          <p:cNvPr id="13" name="MH_Entry_1"/>
          <p:cNvSpPr/>
          <p:nvPr>
            <p:custDataLst>
              <p:tags r:id="rId2"/>
            </p:custDataLst>
          </p:nvPr>
        </p:nvSpPr>
        <p:spPr>
          <a:xfrm>
            <a:off x="1876403" y="1996780"/>
            <a:ext cx="2782664" cy="707886"/>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1" fmla="*/ 0 w 2520280"/>
              <a:gd name="connsiteY0-2" fmla="*/ 1584176 h 1872208"/>
              <a:gd name="connsiteX1-3" fmla="*/ 2520280 w 2520280"/>
              <a:gd name="connsiteY1-4" fmla="*/ 1584176 h 1872208"/>
              <a:gd name="connsiteX2-5" fmla="*/ 2520280 w 2520280"/>
              <a:gd name="connsiteY2-6" fmla="*/ 1872208 h 1872208"/>
              <a:gd name="connsiteX3-7" fmla="*/ 0 w 2520280"/>
              <a:gd name="connsiteY3-8" fmla="*/ 1872208 h 1872208"/>
              <a:gd name="connsiteX4-9" fmla="*/ 0 w 2520280"/>
              <a:gd name="connsiteY4-10" fmla="*/ 1584176 h 1872208"/>
              <a:gd name="connsiteX5-11" fmla="*/ 0 w 2520280"/>
              <a:gd name="connsiteY5-12" fmla="*/ 0 h 1872208"/>
              <a:gd name="connsiteX6-13" fmla="*/ 2520280 w 2520280"/>
              <a:gd name="connsiteY6-14" fmla="*/ 0 h 1872208"/>
              <a:gd name="connsiteX7-15" fmla="*/ 0 w 2520280"/>
              <a:gd name="connsiteY7-16" fmla="*/ 0 h 1872208"/>
              <a:gd name="connsiteX0-17" fmla="*/ 0 w 2520280"/>
              <a:gd name="connsiteY0-18" fmla="*/ 1872208 h 1872208"/>
              <a:gd name="connsiteX1-19" fmla="*/ 2520280 w 2520280"/>
              <a:gd name="connsiteY1-20" fmla="*/ 1584176 h 1872208"/>
              <a:gd name="connsiteX2-21" fmla="*/ 2520280 w 2520280"/>
              <a:gd name="connsiteY2-22" fmla="*/ 1872208 h 1872208"/>
              <a:gd name="connsiteX3-23" fmla="*/ 0 w 2520280"/>
              <a:gd name="connsiteY3-24" fmla="*/ 1872208 h 1872208"/>
              <a:gd name="connsiteX4-25" fmla="*/ 0 w 2520280"/>
              <a:gd name="connsiteY4-26" fmla="*/ 0 h 1872208"/>
              <a:gd name="connsiteX5-27" fmla="*/ 2520280 w 2520280"/>
              <a:gd name="connsiteY5-28" fmla="*/ 0 h 1872208"/>
              <a:gd name="connsiteX6-29" fmla="*/ 0 w 2520280"/>
              <a:gd name="connsiteY6-30" fmla="*/ 0 h 1872208"/>
              <a:gd name="connsiteX0-31" fmla="*/ 0 w 2520280"/>
              <a:gd name="connsiteY0-32" fmla="*/ 1872208 h 1872208"/>
              <a:gd name="connsiteX1-33" fmla="*/ 2520280 w 2520280"/>
              <a:gd name="connsiteY1-34" fmla="*/ 1872208 h 1872208"/>
              <a:gd name="connsiteX2-35" fmla="*/ 0 w 2520280"/>
              <a:gd name="connsiteY2-36" fmla="*/ 1872208 h 1872208"/>
              <a:gd name="connsiteX3-37" fmla="*/ 0 w 2520280"/>
              <a:gd name="connsiteY3-38" fmla="*/ 0 h 1872208"/>
              <a:gd name="connsiteX4-39" fmla="*/ 2520280 w 2520280"/>
              <a:gd name="connsiteY4-40" fmla="*/ 0 h 1872208"/>
              <a:gd name="connsiteX5-41" fmla="*/ 0 w 2520280"/>
              <a:gd name="connsiteY5-42" fmla="*/ 0 h 1872208"/>
              <a:gd name="connsiteX0-43" fmla="*/ 0 w 2520280"/>
              <a:gd name="connsiteY0-44" fmla="*/ 1872208 h 1872208"/>
              <a:gd name="connsiteX1-45" fmla="*/ 2520280 w 2520280"/>
              <a:gd name="connsiteY1-46" fmla="*/ 1872208 h 1872208"/>
              <a:gd name="connsiteX2-47" fmla="*/ 0 w 2520280"/>
              <a:gd name="connsiteY2-48" fmla="*/ 1872208 h 1872208"/>
              <a:gd name="connsiteX3-49" fmla="*/ 0 w 2520280"/>
              <a:gd name="connsiteY3-50" fmla="*/ 0 h 1872208"/>
              <a:gd name="connsiteX4-51" fmla="*/ 34255 w 2520280"/>
              <a:gd name="connsiteY4-52" fmla="*/ 0 h 1872208"/>
              <a:gd name="connsiteX5-53" fmla="*/ 0 w 2520280"/>
              <a:gd name="connsiteY5-54" fmla="*/ 0 h 1872208"/>
              <a:gd name="connsiteX0-55" fmla="*/ 0 w 2520280"/>
              <a:gd name="connsiteY0-56" fmla="*/ 1872208 h 1872208"/>
              <a:gd name="connsiteX1-57" fmla="*/ 2520280 w 2520280"/>
              <a:gd name="connsiteY1-58" fmla="*/ 1872208 h 1872208"/>
              <a:gd name="connsiteX2-59" fmla="*/ 0 w 2520280"/>
              <a:gd name="connsiteY2-60" fmla="*/ 1872208 h 1872208"/>
              <a:gd name="connsiteX3-61" fmla="*/ 0 w 2520280"/>
              <a:gd name="connsiteY3-62" fmla="*/ 0 h 1872208"/>
              <a:gd name="connsiteX4-63" fmla="*/ 917 w 2520280"/>
              <a:gd name="connsiteY4-64" fmla="*/ 6036 h 1872208"/>
              <a:gd name="connsiteX5-65" fmla="*/ 0 w 2520280"/>
              <a:gd name="connsiteY5-66" fmla="*/ 0 h 1872208"/>
              <a:gd name="connsiteX0-67" fmla="*/ 0 w 2520280"/>
              <a:gd name="connsiteY0-68" fmla="*/ 1890314 h 1890314"/>
              <a:gd name="connsiteX1-69" fmla="*/ 2520280 w 2520280"/>
              <a:gd name="connsiteY1-70" fmla="*/ 1890314 h 1890314"/>
              <a:gd name="connsiteX2-71" fmla="*/ 0 w 2520280"/>
              <a:gd name="connsiteY2-72" fmla="*/ 1890314 h 1890314"/>
              <a:gd name="connsiteX3-73" fmla="*/ 0 w 2520280"/>
              <a:gd name="connsiteY3-74" fmla="*/ 18106 h 1890314"/>
              <a:gd name="connsiteX4-75" fmla="*/ 53304 w 2520280"/>
              <a:gd name="connsiteY4-76" fmla="*/ 0 h 1890314"/>
              <a:gd name="connsiteX5-77" fmla="*/ 0 w 2520280"/>
              <a:gd name="connsiteY5-78" fmla="*/ 18106 h 1890314"/>
              <a:gd name="connsiteX0-79" fmla="*/ 0 w 2520280"/>
              <a:gd name="connsiteY0-80" fmla="*/ 1872208 h 1872208"/>
              <a:gd name="connsiteX1-81" fmla="*/ 2520280 w 2520280"/>
              <a:gd name="connsiteY1-82" fmla="*/ 1872208 h 1872208"/>
              <a:gd name="connsiteX2-83" fmla="*/ 0 w 2520280"/>
              <a:gd name="connsiteY2-84" fmla="*/ 1872208 h 1872208"/>
              <a:gd name="connsiteX3-85" fmla="*/ 0 w 2520280"/>
              <a:gd name="connsiteY3-86" fmla="*/ 0 h 1872208"/>
              <a:gd name="connsiteX4-87" fmla="*/ 916 w 2520280"/>
              <a:gd name="connsiteY4-88" fmla="*/ 0 h 1872208"/>
              <a:gd name="connsiteX5-89" fmla="*/ 0 w 2520280"/>
              <a:gd name="connsiteY5-90" fmla="*/ 0 h 187220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520280" h="1872208">
                <a:moveTo>
                  <a:pt x="0" y="1872208"/>
                </a:moveTo>
                <a:lnTo>
                  <a:pt x="2520280" y="1872208"/>
                </a:lnTo>
                <a:lnTo>
                  <a:pt x="0" y="1872208"/>
                </a:lnTo>
                <a:close/>
                <a:moveTo>
                  <a:pt x="0" y="0"/>
                </a:moveTo>
                <a:lnTo>
                  <a:pt x="916" y="0"/>
                </a:lnTo>
                <a:lnTo>
                  <a:pt x="0" y="0"/>
                </a:lnTo>
                <a:close/>
              </a:path>
            </a:pathLst>
          </a:custGeom>
          <a:noFill/>
          <a:ln w="3175" cap="sq">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spAutoFit/>
          </a:bodyPr>
          <a:lstStyle/>
          <a:p>
            <a:r>
              <a:rPr lang="en-US" altLang="zh-CN" sz="3200" dirty="0">
                <a:solidFill>
                  <a:schemeClr val="accent1"/>
                </a:solidFill>
                <a:latin typeface="Arial" panose="020B0604020202090204" pitchFamily="34" charset="0"/>
                <a:ea typeface="微软雅黑" panose="020B0503020204020204" pitchFamily="34" charset="-122"/>
                <a:sym typeface="Arial" panose="020B0604020202090204" pitchFamily="34" charset="0"/>
              </a:rPr>
              <a:t>What is it</a:t>
            </a:r>
            <a:endParaRPr lang="en-US" altLang="zh-CN" sz="3200" dirty="0">
              <a:solidFill>
                <a:schemeClr val="accent1"/>
              </a:solidFill>
              <a:latin typeface="Arial" panose="020B0604020202090204" pitchFamily="34" charset="0"/>
              <a:ea typeface="微软雅黑" panose="020B0503020204020204" pitchFamily="34" charset="-122"/>
              <a:sym typeface="Arial" panose="020B0604020202090204" pitchFamily="34" charset="0"/>
            </a:endParaRPr>
          </a:p>
          <a:p>
            <a:r>
              <a:rPr lang="en-US" altLang="zh-CN" sz="1400" dirty="0">
                <a:solidFill>
                  <a:schemeClr val="accent1"/>
                </a:solidFill>
                <a:latin typeface="Arial" panose="020B0604020202090204" pitchFamily="34" charset="0"/>
                <a:ea typeface="微软雅黑" panose="020B0503020204020204" pitchFamily="34" charset="-122"/>
                <a:sym typeface="Arial" panose="020B0604020202090204" pitchFamily="34" charset="0"/>
              </a:rPr>
              <a:t>Node.js </a:t>
            </a:r>
            <a:r>
              <a:rPr lang="en-US" altLang="zh-CN" sz="1400" dirty="0" err="1">
                <a:solidFill>
                  <a:schemeClr val="accent1"/>
                </a:solidFill>
                <a:latin typeface="Arial" panose="020B0604020202090204" pitchFamily="34" charset="0"/>
                <a:ea typeface="微软雅黑" panose="020B0503020204020204" pitchFamily="34" charset="-122"/>
                <a:sym typeface="Arial" panose="020B0604020202090204" pitchFamily="34" charset="0"/>
              </a:rPr>
              <a:t>Deno</a:t>
            </a:r>
            <a:r>
              <a:rPr lang="en-US" altLang="zh-CN" sz="1400" dirty="0">
                <a:solidFill>
                  <a:schemeClr val="accent1"/>
                </a:solidFill>
                <a:latin typeface="Arial" panose="020B0604020202090204" pitchFamily="34" charset="0"/>
                <a:ea typeface="微软雅黑" panose="020B0503020204020204" pitchFamily="34" charset="-122"/>
                <a:sym typeface="Arial" panose="020B0604020202090204" pitchFamily="34" charset="0"/>
              </a:rPr>
              <a:t> and Bun</a:t>
            </a:r>
            <a:endParaRPr lang="zh-CN" altLang="en-US" sz="1400" dirty="0">
              <a:solidFill>
                <a:schemeClr val="accent1"/>
              </a:solidFill>
              <a:latin typeface="Arial" panose="020B0604020202090204" pitchFamily="34" charset="0"/>
              <a:ea typeface="微软雅黑" panose="020B0503020204020204" pitchFamily="34" charset="-122"/>
              <a:sym typeface="Arial" panose="020B0604020202090204" pitchFamily="34" charset="0"/>
            </a:endParaRPr>
          </a:p>
        </p:txBody>
      </p:sp>
      <p:sp>
        <p:nvSpPr>
          <p:cNvPr id="14" name="MH_Entry_2"/>
          <p:cNvSpPr/>
          <p:nvPr>
            <p:custDataLst>
              <p:tags r:id="rId3"/>
            </p:custDataLst>
          </p:nvPr>
        </p:nvSpPr>
        <p:spPr>
          <a:xfrm>
            <a:off x="1906915" y="3188600"/>
            <a:ext cx="5818604" cy="707886"/>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1" fmla="*/ 0 w 2520280"/>
              <a:gd name="connsiteY0-2" fmla="*/ 1584176 h 1872208"/>
              <a:gd name="connsiteX1-3" fmla="*/ 2520280 w 2520280"/>
              <a:gd name="connsiteY1-4" fmla="*/ 1584176 h 1872208"/>
              <a:gd name="connsiteX2-5" fmla="*/ 2520280 w 2520280"/>
              <a:gd name="connsiteY2-6" fmla="*/ 1872208 h 1872208"/>
              <a:gd name="connsiteX3-7" fmla="*/ 0 w 2520280"/>
              <a:gd name="connsiteY3-8" fmla="*/ 1872208 h 1872208"/>
              <a:gd name="connsiteX4-9" fmla="*/ 0 w 2520280"/>
              <a:gd name="connsiteY4-10" fmla="*/ 1584176 h 1872208"/>
              <a:gd name="connsiteX5-11" fmla="*/ 0 w 2520280"/>
              <a:gd name="connsiteY5-12" fmla="*/ 0 h 1872208"/>
              <a:gd name="connsiteX6-13" fmla="*/ 2520280 w 2520280"/>
              <a:gd name="connsiteY6-14" fmla="*/ 0 h 1872208"/>
              <a:gd name="connsiteX7-15" fmla="*/ 0 w 2520280"/>
              <a:gd name="connsiteY7-16" fmla="*/ 0 h 1872208"/>
              <a:gd name="connsiteX0-17" fmla="*/ 0 w 2520280"/>
              <a:gd name="connsiteY0-18" fmla="*/ 1872208 h 1872208"/>
              <a:gd name="connsiteX1-19" fmla="*/ 2520280 w 2520280"/>
              <a:gd name="connsiteY1-20" fmla="*/ 1584176 h 1872208"/>
              <a:gd name="connsiteX2-21" fmla="*/ 2520280 w 2520280"/>
              <a:gd name="connsiteY2-22" fmla="*/ 1872208 h 1872208"/>
              <a:gd name="connsiteX3-23" fmla="*/ 0 w 2520280"/>
              <a:gd name="connsiteY3-24" fmla="*/ 1872208 h 1872208"/>
              <a:gd name="connsiteX4-25" fmla="*/ 0 w 2520280"/>
              <a:gd name="connsiteY4-26" fmla="*/ 0 h 1872208"/>
              <a:gd name="connsiteX5-27" fmla="*/ 2520280 w 2520280"/>
              <a:gd name="connsiteY5-28" fmla="*/ 0 h 1872208"/>
              <a:gd name="connsiteX6-29" fmla="*/ 0 w 2520280"/>
              <a:gd name="connsiteY6-30" fmla="*/ 0 h 1872208"/>
              <a:gd name="connsiteX0-31" fmla="*/ 0 w 2520280"/>
              <a:gd name="connsiteY0-32" fmla="*/ 1872208 h 1872208"/>
              <a:gd name="connsiteX1-33" fmla="*/ 2520280 w 2520280"/>
              <a:gd name="connsiteY1-34" fmla="*/ 1872208 h 1872208"/>
              <a:gd name="connsiteX2-35" fmla="*/ 0 w 2520280"/>
              <a:gd name="connsiteY2-36" fmla="*/ 1872208 h 1872208"/>
              <a:gd name="connsiteX3-37" fmla="*/ 0 w 2520280"/>
              <a:gd name="connsiteY3-38" fmla="*/ 0 h 1872208"/>
              <a:gd name="connsiteX4-39" fmla="*/ 2520280 w 2520280"/>
              <a:gd name="connsiteY4-40" fmla="*/ 0 h 1872208"/>
              <a:gd name="connsiteX5-41" fmla="*/ 0 w 2520280"/>
              <a:gd name="connsiteY5-42" fmla="*/ 0 h 1872208"/>
              <a:gd name="connsiteX0-43" fmla="*/ 0 w 2520280"/>
              <a:gd name="connsiteY0-44" fmla="*/ 1872208 h 1872208"/>
              <a:gd name="connsiteX1-45" fmla="*/ 2520280 w 2520280"/>
              <a:gd name="connsiteY1-46" fmla="*/ 1872208 h 1872208"/>
              <a:gd name="connsiteX2-47" fmla="*/ 0 w 2520280"/>
              <a:gd name="connsiteY2-48" fmla="*/ 1872208 h 1872208"/>
              <a:gd name="connsiteX3-49" fmla="*/ 0 w 2520280"/>
              <a:gd name="connsiteY3-50" fmla="*/ 0 h 1872208"/>
              <a:gd name="connsiteX4-51" fmla="*/ 34255 w 2520280"/>
              <a:gd name="connsiteY4-52" fmla="*/ 0 h 1872208"/>
              <a:gd name="connsiteX5-53" fmla="*/ 0 w 2520280"/>
              <a:gd name="connsiteY5-54" fmla="*/ 0 h 1872208"/>
              <a:gd name="connsiteX0-55" fmla="*/ 0 w 2520280"/>
              <a:gd name="connsiteY0-56" fmla="*/ 1872208 h 1872208"/>
              <a:gd name="connsiteX1-57" fmla="*/ 2520280 w 2520280"/>
              <a:gd name="connsiteY1-58" fmla="*/ 1872208 h 1872208"/>
              <a:gd name="connsiteX2-59" fmla="*/ 0 w 2520280"/>
              <a:gd name="connsiteY2-60" fmla="*/ 1872208 h 1872208"/>
              <a:gd name="connsiteX3-61" fmla="*/ 0 w 2520280"/>
              <a:gd name="connsiteY3-62" fmla="*/ 0 h 1872208"/>
              <a:gd name="connsiteX4-63" fmla="*/ 917 w 2520280"/>
              <a:gd name="connsiteY4-64" fmla="*/ 6036 h 1872208"/>
              <a:gd name="connsiteX5-65" fmla="*/ 0 w 2520280"/>
              <a:gd name="connsiteY5-66" fmla="*/ 0 h 1872208"/>
              <a:gd name="connsiteX0-67" fmla="*/ 0 w 2520280"/>
              <a:gd name="connsiteY0-68" fmla="*/ 1890314 h 1890314"/>
              <a:gd name="connsiteX1-69" fmla="*/ 2520280 w 2520280"/>
              <a:gd name="connsiteY1-70" fmla="*/ 1890314 h 1890314"/>
              <a:gd name="connsiteX2-71" fmla="*/ 0 w 2520280"/>
              <a:gd name="connsiteY2-72" fmla="*/ 1890314 h 1890314"/>
              <a:gd name="connsiteX3-73" fmla="*/ 0 w 2520280"/>
              <a:gd name="connsiteY3-74" fmla="*/ 18106 h 1890314"/>
              <a:gd name="connsiteX4-75" fmla="*/ 53304 w 2520280"/>
              <a:gd name="connsiteY4-76" fmla="*/ 0 h 1890314"/>
              <a:gd name="connsiteX5-77" fmla="*/ 0 w 2520280"/>
              <a:gd name="connsiteY5-78" fmla="*/ 18106 h 1890314"/>
              <a:gd name="connsiteX0-79" fmla="*/ 0 w 2520280"/>
              <a:gd name="connsiteY0-80" fmla="*/ 1872208 h 1872208"/>
              <a:gd name="connsiteX1-81" fmla="*/ 2520280 w 2520280"/>
              <a:gd name="connsiteY1-82" fmla="*/ 1872208 h 1872208"/>
              <a:gd name="connsiteX2-83" fmla="*/ 0 w 2520280"/>
              <a:gd name="connsiteY2-84" fmla="*/ 1872208 h 1872208"/>
              <a:gd name="connsiteX3-85" fmla="*/ 0 w 2520280"/>
              <a:gd name="connsiteY3-86" fmla="*/ 0 h 1872208"/>
              <a:gd name="connsiteX4-87" fmla="*/ 916 w 2520280"/>
              <a:gd name="connsiteY4-88" fmla="*/ 0 h 1872208"/>
              <a:gd name="connsiteX5-89" fmla="*/ 0 w 2520280"/>
              <a:gd name="connsiteY5-90" fmla="*/ 0 h 187220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520280" h="1872208">
                <a:moveTo>
                  <a:pt x="0" y="1872208"/>
                </a:moveTo>
                <a:lnTo>
                  <a:pt x="2520280" y="1872208"/>
                </a:lnTo>
                <a:lnTo>
                  <a:pt x="0" y="1872208"/>
                </a:lnTo>
                <a:close/>
                <a:moveTo>
                  <a:pt x="0" y="0"/>
                </a:moveTo>
                <a:lnTo>
                  <a:pt x="916" y="0"/>
                </a:lnTo>
                <a:lnTo>
                  <a:pt x="0" y="0"/>
                </a:lnTo>
                <a:close/>
              </a:path>
            </a:pathLst>
          </a:custGeom>
          <a:noFill/>
          <a:ln w="3175" cap="sq">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spAutoFit/>
          </a:bodyPr>
          <a:lstStyle/>
          <a:p>
            <a:pPr lvl="0"/>
            <a:r>
              <a:rPr lang="en-US" altLang="zh-CN" sz="3200" dirty="0">
                <a:solidFill>
                  <a:schemeClr val="accent1"/>
                </a:solidFill>
                <a:latin typeface="Arial" panose="020B0604020202090204" pitchFamily="34" charset="0"/>
                <a:ea typeface="微软雅黑" panose="020B0503020204020204" pitchFamily="34" charset="-122"/>
                <a:sym typeface="Arial" panose="020B0604020202090204" pitchFamily="34" charset="0"/>
              </a:rPr>
              <a:t>Advantage and Disadvantage</a:t>
            </a:r>
            <a:endParaRPr lang="en-US" altLang="zh-CN" sz="3200" dirty="0">
              <a:solidFill>
                <a:schemeClr val="accent1"/>
              </a:solidFill>
              <a:latin typeface="Arial" panose="020B0604020202090204" pitchFamily="34" charset="0"/>
              <a:ea typeface="微软雅黑" panose="020B0503020204020204" pitchFamily="34" charset="-122"/>
              <a:sym typeface="Arial" panose="020B0604020202090204" pitchFamily="34" charset="0"/>
            </a:endParaRPr>
          </a:p>
          <a:p>
            <a:pPr lvl="0"/>
            <a:r>
              <a:rPr lang="en-US" altLang="zh-CN" sz="1400" dirty="0">
                <a:solidFill>
                  <a:schemeClr val="accent1"/>
                </a:solidFill>
                <a:latin typeface="Arial" panose="020B0604020202090204" pitchFamily="34" charset="0"/>
                <a:ea typeface="微软雅黑" panose="020B0503020204020204" pitchFamily="34" charset="-122"/>
                <a:sym typeface="Arial" panose="020B0604020202090204" pitchFamily="34" charset="0"/>
              </a:rPr>
              <a:t>Node.js </a:t>
            </a:r>
            <a:r>
              <a:rPr lang="en-US" altLang="zh-CN" sz="1400" dirty="0" err="1">
                <a:solidFill>
                  <a:schemeClr val="accent1"/>
                </a:solidFill>
                <a:latin typeface="Arial" panose="020B0604020202090204" pitchFamily="34" charset="0"/>
                <a:ea typeface="微软雅黑" panose="020B0503020204020204" pitchFamily="34" charset="-122"/>
                <a:sym typeface="Arial" panose="020B0604020202090204" pitchFamily="34" charset="0"/>
              </a:rPr>
              <a:t>Deno</a:t>
            </a:r>
            <a:r>
              <a:rPr lang="en-US" altLang="zh-CN" sz="1400" dirty="0">
                <a:solidFill>
                  <a:schemeClr val="accent1"/>
                </a:solidFill>
                <a:latin typeface="Arial" panose="020B0604020202090204" pitchFamily="34" charset="0"/>
                <a:ea typeface="微软雅黑" panose="020B0503020204020204" pitchFamily="34" charset="-122"/>
                <a:sym typeface="Arial" panose="020B0604020202090204" pitchFamily="34" charset="0"/>
              </a:rPr>
              <a:t> and Bun</a:t>
            </a:r>
            <a:endParaRPr lang="zh-CN" altLang="en-US" sz="1400" dirty="0">
              <a:solidFill>
                <a:schemeClr val="accent1"/>
              </a:solidFill>
              <a:latin typeface="Arial" panose="020B0604020202090204" pitchFamily="34" charset="0"/>
              <a:ea typeface="微软雅黑" panose="020B0503020204020204" pitchFamily="34" charset="-122"/>
              <a:sym typeface="Arial" panose="020B0604020202090204" pitchFamily="34" charset="0"/>
            </a:endParaRPr>
          </a:p>
        </p:txBody>
      </p:sp>
      <p:sp>
        <p:nvSpPr>
          <p:cNvPr id="15" name="MH_Entry_3"/>
          <p:cNvSpPr/>
          <p:nvPr>
            <p:custDataLst>
              <p:tags r:id="rId4"/>
            </p:custDataLst>
          </p:nvPr>
        </p:nvSpPr>
        <p:spPr>
          <a:xfrm>
            <a:off x="1875687" y="4313761"/>
            <a:ext cx="3617584" cy="707886"/>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1" fmla="*/ 0 w 2520280"/>
              <a:gd name="connsiteY0-2" fmla="*/ 1584176 h 1872208"/>
              <a:gd name="connsiteX1-3" fmla="*/ 2520280 w 2520280"/>
              <a:gd name="connsiteY1-4" fmla="*/ 1584176 h 1872208"/>
              <a:gd name="connsiteX2-5" fmla="*/ 2520280 w 2520280"/>
              <a:gd name="connsiteY2-6" fmla="*/ 1872208 h 1872208"/>
              <a:gd name="connsiteX3-7" fmla="*/ 0 w 2520280"/>
              <a:gd name="connsiteY3-8" fmla="*/ 1872208 h 1872208"/>
              <a:gd name="connsiteX4-9" fmla="*/ 0 w 2520280"/>
              <a:gd name="connsiteY4-10" fmla="*/ 1584176 h 1872208"/>
              <a:gd name="connsiteX5-11" fmla="*/ 0 w 2520280"/>
              <a:gd name="connsiteY5-12" fmla="*/ 0 h 1872208"/>
              <a:gd name="connsiteX6-13" fmla="*/ 2520280 w 2520280"/>
              <a:gd name="connsiteY6-14" fmla="*/ 0 h 1872208"/>
              <a:gd name="connsiteX7-15" fmla="*/ 0 w 2520280"/>
              <a:gd name="connsiteY7-16" fmla="*/ 0 h 1872208"/>
              <a:gd name="connsiteX0-17" fmla="*/ 0 w 2520280"/>
              <a:gd name="connsiteY0-18" fmla="*/ 1872208 h 1872208"/>
              <a:gd name="connsiteX1-19" fmla="*/ 2520280 w 2520280"/>
              <a:gd name="connsiteY1-20" fmla="*/ 1584176 h 1872208"/>
              <a:gd name="connsiteX2-21" fmla="*/ 2520280 w 2520280"/>
              <a:gd name="connsiteY2-22" fmla="*/ 1872208 h 1872208"/>
              <a:gd name="connsiteX3-23" fmla="*/ 0 w 2520280"/>
              <a:gd name="connsiteY3-24" fmla="*/ 1872208 h 1872208"/>
              <a:gd name="connsiteX4-25" fmla="*/ 0 w 2520280"/>
              <a:gd name="connsiteY4-26" fmla="*/ 0 h 1872208"/>
              <a:gd name="connsiteX5-27" fmla="*/ 2520280 w 2520280"/>
              <a:gd name="connsiteY5-28" fmla="*/ 0 h 1872208"/>
              <a:gd name="connsiteX6-29" fmla="*/ 0 w 2520280"/>
              <a:gd name="connsiteY6-30" fmla="*/ 0 h 1872208"/>
              <a:gd name="connsiteX0-31" fmla="*/ 0 w 2520280"/>
              <a:gd name="connsiteY0-32" fmla="*/ 1872208 h 1872208"/>
              <a:gd name="connsiteX1-33" fmla="*/ 2520280 w 2520280"/>
              <a:gd name="connsiteY1-34" fmla="*/ 1872208 h 1872208"/>
              <a:gd name="connsiteX2-35" fmla="*/ 0 w 2520280"/>
              <a:gd name="connsiteY2-36" fmla="*/ 1872208 h 1872208"/>
              <a:gd name="connsiteX3-37" fmla="*/ 0 w 2520280"/>
              <a:gd name="connsiteY3-38" fmla="*/ 0 h 1872208"/>
              <a:gd name="connsiteX4-39" fmla="*/ 2520280 w 2520280"/>
              <a:gd name="connsiteY4-40" fmla="*/ 0 h 1872208"/>
              <a:gd name="connsiteX5-41" fmla="*/ 0 w 2520280"/>
              <a:gd name="connsiteY5-42" fmla="*/ 0 h 1872208"/>
              <a:gd name="connsiteX0-43" fmla="*/ 0 w 2520280"/>
              <a:gd name="connsiteY0-44" fmla="*/ 1872208 h 1872208"/>
              <a:gd name="connsiteX1-45" fmla="*/ 2520280 w 2520280"/>
              <a:gd name="connsiteY1-46" fmla="*/ 1872208 h 1872208"/>
              <a:gd name="connsiteX2-47" fmla="*/ 0 w 2520280"/>
              <a:gd name="connsiteY2-48" fmla="*/ 1872208 h 1872208"/>
              <a:gd name="connsiteX3-49" fmla="*/ 0 w 2520280"/>
              <a:gd name="connsiteY3-50" fmla="*/ 0 h 1872208"/>
              <a:gd name="connsiteX4-51" fmla="*/ 34255 w 2520280"/>
              <a:gd name="connsiteY4-52" fmla="*/ 0 h 1872208"/>
              <a:gd name="connsiteX5-53" fmla="*/ 0 w 2520280"/>
              <a:gd name="connsiteY5-54" fmla="*/ 0 h 1872208"/>
              <a:gd name="connsiteX0-55" fmla="*/ 0 w 2520280"/>
              <a:gd name="connsiteY0-56" fmla="*/ 1872208 h 1872208"/>
              <a:gd name="connsiteX1-57" fmla="*/ 2520280 w 2520280"/>
              <a:gd name="connsiteY1-58" fmla="*/ 1872208 h 1872208"/>
              <a:gd name="connsiteX2-59" fmla="*/ 0 w 2520280"/>
              <a:gd name="connsiteY2-60" fmla="*/ 1872208 h 1872208"/>
              <a:gd name="connsiteX3-61" fmla="*/ 0 w 2520280"/>
              <a:gd name="connsiteY3-62" fmla="*/ 0 h 1872208"/>
              <a:gd name="connsiteX4-63" fmla="*/ 917 w 2520280"/>
              <a:gd name="connsiteY4-64" fmla="*/ 6036 h 1872208"/>
              <a:gd name="connsiteX5-65" fmla="*/ 0 w 2520280"/>
              <a:gd name="connsiteY5-66" fmla="*/ 0 h 1872208"/>
              <a:gd name="connsiteX0-67" fmla="*/ 0 w 2520280"/>
              <a:gd name="connsiteY0-68" fmla="*/ 1890314 h 1890314"/>
              <a:gd name="connsiteX1-69" fmla="*/ 2520280 w 2520280"/>
              <a:gd name="connsiteY1-70" fmla="*/ 1890314 h 1890314"/>
              <a:gd name="connsiteX2-71" fmla="*/ 0 w 2520280"/>
              <a:gd name="connsiteY2-72" fmla="*/ 1890314 h 1890314"/>
              <a:gd name="connsiteX3-73" fmla="*/ 0 w 2520280"/>
              <a:gd name="connsiteY3-74" fmla="*/ 18106 h 1890314"/>
              <a:gd name="connsiteX4-75" fmla="*/ 53304 w 2520280"/>
              <a:gd name="connsiteY4-76" fmla="*/ 0 h 1890314"/>
              <a:gd name="connsiteX5-77" fmla="*/ 0 w 2520280"/>
              <a:gd name="connsiteY5-78" fmla="*/ 18106 h 1890314"/>
              <a:gd name="connsiteX0-79" fmla="*/ 0 w 2520280"/>
              <a:gd name="connsiteY0-80" fmla="*/ 1872208 h 1872208"/>
              <a:gd name="connsiteX1-81" fmla="*/ 2520280 w 2520280"/>
              <a:gd name="connsiteY1-82" fmla="*/ 1872208 h 1872208"/>
              <a:gd name="connsiteX2-83" fmla="*/ 0 w 2520280"/>
              <a:gd name="connsiteY2-84" fmla="*/ 1872208 h 1872208"/>
              <a:gd name="connsiteX3-85" fmla="*/ 0 w 2520280"/>
              <a:gd name="connsiteY3-86" fmla="*/ 0 h 1872208"/>
              <a:gd name="connsiteX4-87" fmla="*/ 916 w 2520280"/>
              <a:gd name="connsiteY4-88" fmla="*/ 0 h 1872208"/>
              <a:gd name="connsiteX5-89" fmla="*/ 0 w 2520280"/>
              <a:gd name="connsiteY5-90" fmla="*/ 0 h 187220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520280" h="1872208">
                <a:moveTo>
                  <a:pt x="0" y="1872208"/>
                </a:moveTo>
                <a:lnTo>
                  <a:pt x="2520280" y="1872208"/>
                </a:lnTo>
                <a:lnTo>
                  <a:pt x="0" y="1872208"/>
                </a:lnTo>
                <a:close/>
                <a:moveTo>
                  <a:pt x="0" y="0"/>
                </a:moveTo>
                <a:lnTo>
                  <a:pt x="916" y="0"/>
                </a:lnTo>
                <a:lnTo>
                  <a:pt x="0" y="0"/>
                </a:lnTo>
                <a:close/>
              </a:path>
            </a:pathLst>
          </a:custGeom>
          <a:noFill/>
          <a:ln w="3175" cap="sq">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spAutoFit/>
          </a:bodyPr>
          <a:lstStyle/>
          <a:p>
            <a:r>
              <a:rPr lang="en-US" altLang="zh-CN" sz="3200" dirty="0">
                <a:solidFill>
                  <a:schemeClr val="accent1"/>
                </a:solidFill>
                <a:latin typeface="Arial" panose="020B0604020202090204" pitchFamily="34" charset="0"/>
                <a:ea typeface="微软雅黑" panose="020B0503020204020204" pitchFamily="34" charset="-122"/>
              </a:rPr>
              <a:t>User distribution</a:t>
            </a:r>
            <a:endParaRPr lang="en-US" altLang="zh-CN" sz="3200" dirty="0">
              <a:solidFill>
                <a:schemeClr val="accent1"/>
              </a:solidFill>
              <a:latin typeface="Arial" panose="020B0604020202090204" pitchFamily="34" charset="0"/>
              <a:ea typeface="微软雅黑" panose="020B0503020204020204" pitchFamily="34" charset="-122"/>
            </a:endParaRPr>
          </a:p>
          <a:p>
            <a:r>
              <a:rPr lang="en-US" altLang="zh-CN" sz="1400" dirty="0">
                <a:solidFill>
                  <a:schemeClr val="accent1"/>
                </a:solidFill>
                <a:latin typeface="Arial" panose="020B0604020202090204" pitchFamily="34" charset="0"/>
                <a:ea typeface="微软雅黑" panose="020B0503020204020204" pitchFamily="34" charset="-122"/>
                <a:sym typeface="Arial" panose="020B0604020202090204" pitchFamily="34" charset="0"/>
              </a:rPr>
              <a:t>Node.js </a:t>
            </a:r>
            <a:r>
              <a:rPr lang="en-US" altLang="zh-CN" sz="1400" dirty="0" err="1">
                <a:solidFill>
                  <a:schemeClr val="accent1"/>
                </a:solidFill>
                <a:latin typeface="Arial" panose="020B0604020202090204" pitchFamily="34" charset="0"/>
                <a:ea typeface="微软雅黑" panose="020B0503020204020204" pitchFamily="34" charset="-122"/>
                <a:sym typeface="Arial" panose="020B0604020202090204" pitchFamily="34" charset="0"/>
              </a:rPr>
              <a:t>Deno</a:t>
            </a:r>
            <a:r>
              <a:rPr lang="en-US" altLang="zh-CN" sz="1400" dirty="0">
                <a:solidFill>
                  <a:schemeClr val="accent1"/>
                </a:solidFill>
                <a:latin typeface="Arial" panose="020B0604020202090204" pitchFamily="34" charset="0"/>
                <a:ea typeface="微软雅黑" panose="020B0503020204020204" pitchFamily="34" charset="-122"/>
                <a:sym typeface="Arial" panose="020B0604020202090204" pitchFamily="34" charset="0"/>
              </a:rPr>
              <a:t> and Bun </a:t>
            </a:r>
            <a:endParaRPr lang="zh-CN" altLang="en-US" sz="1400" dirty="0">
              <a:solidFill>
                <a:schemeClr val="accent1"/>
              </a:solidFill>
              <a:latin typeface="Arial" panose="020B0604020202090204" pitchFamily="34" charset="0"/>
              <a:ea typeface="微软雅黑" panose="020B0503020204020204" pitchFamily="34" charset="-122"/>
              <a:sym typeface="Arial" panose="020B0604020202090204" pitchFamily="34" charset="0"/>
            </a:endParaRPr>
          </a:p>
        </p:txBody>
      </p:sp>
      <p:sp>
        <p:nvSpPr>
          <p:cNvPr id="16" name="MH_Entry_4"/>
          <p:cNvSpPr/>
          <p:nvPr>
            <p:custDataLst>
              <p:tags r:id="rId5"/>
            </p:custDataLst>
          </p:nvPr>
        </p:nvSpPr>
        <p:spPr>
          <a:xfrm>
            <a:off x="1875687" y="5362095"/>
            <a:ext cx="2466542" cy="707886"/>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1" fmla="*/ 0 w 2520280"/>
              <a:gd name="connsiteY0-2" fmla="*/ 1584176 h 1872208"/>
              <a:gd name="connsiteX1-3" fmla="*/ 2520280 w 2520280"/>
              <a:gd name="connsiteY1-4" fmla="*/ 1584176 h 1872208"/>
              <a:gd name="connsiteX2-5" fmla="*/ 2520280 w 2520280"/>
              <a:gd name="connsiteY2-6" fmla="*/ 1872208 h 1872208"/>
              <a:gd name="connsiteX3-7" fmla="*/ 0 w 2520280"/>
              <a:gd name="connsiteY3-8" fmla="*/ 1872208 h 1872208"/>
              <a:gd name="connsiteX4-9" fmla="*/ 0 w 2520280"/>
              <a:gd name="connsiteY4-10" fmla="*/ 1584176 h 1872208"/>
              <a:gd name="connsiteX5-11" fmla="*/ 0 w 2520280"/>
              <a:gd name="connsiteY5-12" fmla="*/ 0 h 1872208"/>
              <a:gd name="connsiteX6-13" fmla="*/ 2520280 w 2520280"/>
              <a:gd name="connsiteY6-14" fmla="*/ 0 h 1872208"/>
              <a:gd name="connsiteX7-15" fmla="*/ 0 w 2520280"/>
              <a:gd name="connsiteY7-16" fmla="*/ 0 h 1872208"/>
              <a:gd name="connsiteX0-17" fmla="*/ 0 w 2520280"/>
              <a:gd name="connsiteY0-18" fmla="*/ 1872208 h 1872208"/>
              <a:gd name="connsiteX1-19" fmla="*/ 2520280 w 2520280"/>
              <a:gd name="connsiteY1-20" fmla="*/ 1584176 h 1872208"/>
              <a:gd name="connsiteX2-21" fmla="*/ 2520280 w 2520280"/>
              <a:gd name="connsiteY2-22" fmla="*/ 1872208 h 1872208"/>
              <a:gd name="connsiteX3-23" fmla="*/ 0 w 2520280"/>
              <a:gd name="connsiteY3-24" fmla="*/ 1872208 h 1872208"/>
              <a:gd name="connsiteX4-25" fmla="*/ 0 w 2520280"/>
              <a:gd name="connsiteY4-26" fmla="*/ 0 h 1872208"/>
              <a:gd name="connsiteX5-27" fmla="*/ 2520280 w 2520280"/>
              <a:gd name="connsiteY5-28" fmla="*/ 0 h 1872208"/>
              <a:gd name="connsiteX6-29" fmla="*/ 0 w 2520280"/>
              <a:gd name="connsiteY6-30" fmla="*/ 0 h 1872208"/>
              <a:gd name="connsiteX0-31" fmla="*/ 0 w 2520280"/>
              <a:gd name="connsiteY0-32" fmla="*/ 1872208 h 1872208"/>
              <a:gd name="connsiteX1-33" fmla="*/ 2520280 w 2520280"/>
              <a:gd name="connsiteY1-34" fmla="*/ 1872208 h 1872208"/>
              <a:gd name="connsiteX2-35" fmla="*/ 0 w 2520280"/>
              <a:gd name="connsiteY2-36" fmla="*/ 1872208 h 1872208"/>
              <a:gd name="connsiteX3-37" fmla="*/ 0 w 2520280"/>
              <a:gd name="connsiteY3-38" fmla="*/ 0 h 1872208"/>
              <a:gd name="connsiteX4-39" fmla="*/ 2520280 w 2520280"/>
              <a:gd name="connsiteY4-40" fmla="*/ 0 h 1872208"/>
              <a:gd name="connsiteX5-41" fmla="*/ 0 w 2520280"/>
              <a:gd name="connsiteY5-42" fmla="*/ 0 h 1872208"/>
              <a:gd name="connsiteX0-43" fmla="*/ 0 w 2520280"/>
              <a:gd name="connsiteY0-44" fmla="*/ 1872208 h 1872208"/>
              <a:gd name="connsiteX1-45" fmla="*/ 2520280 w 2520280"/>
              <a:gd name="connsiteY1-46" fmla="*/ 1872208 h 1872208"/>
              <a:gd name="connsiteX2-47" fmla="*/ 0 w 2520280"/>
              <a:gd name="connsiteY2-48" fmla="*/ 1872208 h 1872208"/>
              <a:gd name="connsiteX3-49" fmla="*/ 0 w 2520280"/>
              <a:gd name="connsiteY3-50" fmla="*/ 0 h 1872208"/>
              <a:gd name="connsiteX4-51" fmla="*/ 34255 w 2520280"/>
              <a:gd name="connsiteY4-52" fmla="*/ 0 h 1872208"/>
              <a:gd name="connsiteX5-53" fmla="*/ 0 w 2520280"/>
              <a:gd name="connsiteY5-54" fmla="*/ 0 h 1872208"/>
              <a:gd name="connsiteX0-55" fmla="*/ 0 w 2520280"/>
              <a:gd name="connsiteY0-56" fmla="*/ 1872208 h 1872208"/>
              <a:gd name="connsiteX1-57" fmla="*/ 2520280 w 2520280"/>
              <a:gd name="connsiteY1-58" fmla="*/ 1872208 h 1872208"/>
              <a:gd name="connsiteX2-59" fmla="*/ 0 w 2520280"/>
              <a:gd name="connsiteY2-60" fmla="*/ 1872208 h 1872208"/>
              <a:gd name="connsiteX3-61" fmla="*/ 0 w 2520280"/>
              <a:gd name="connsiteY3-62" fmla="*/ 0 h 1872208"/>
              <a:gd name="connsiteX4-63" fmla="*/ 917 w 2520280"/>
              <a:gd name="connsiteY4-64" fmla="*/ 6036 h 1872208"/>
              <a:gd name="connsiteX5-65" fmla="*/ 0 w 2520280"/>
              <a:gd name="connsiteY5-66" fmla="*/ 0 h 1872208"/>
              <a:gd name="connsiteX0-67" fmla="*/ 0 w 2520280"/>
              <a:gd name="connsiteY0-68" fmla="*/ 1890314 h 1890314"/>
              <a:gd name="connsiteX1-69" fmla="*/ 2520280 w 2520280"/>
              <a:gd name="connsiteY1-70" fmla="*/ 1890314 h 1890314"/>
              <a:gd name="connsiteX2-71" fmla="*/ 0 w 2520280"/>
              <a:gd name="connsiteY2-72" fmla="*/ 1890314 h 1890314"/>
              <a:gd name="connsiteX3-73" fmla="*/ 0 w 2520280"/>
              <a:gd name="connsiteY3-74" fmla="*/ 18106 h 1890314"/>
              <a:gd name="connsiteX4-75" fmla="*/ 53304 w 2520280"/>
              <a:gd name="connsiteY4-76" fmla="*/ 0 h 1890314"/>
              <a:gd name="connsiteX5-77" fmla="*/ 0 w 2520280"/>
              <a:gd name="connsiteY5-78" fmla="*/ 18106 h 1890314"/>
              <a:gd name="connsiteX0-79" fmla="*/ 0 w 2520280"/>
              <a:gd name="connsiteY0-80" fmla="*/ 1872208 h 1872208"/>
              <a:gd name="connsiteX1-81" fmla="*/ 2520280 w 2520280"/>
              <a:gd name="connsiteY1-82" fmla="*/ 1872208 h 1872208"/>
              <a:gd name="connsiteX2-83" fmla="*/ 0 w 2520280"/>
              <a:gd name="connsiteY2-84" fmla="*/ 1872208 h 1872208"/>
              <a:gd name="connsiteX3-85" fmla="*/ 0 w 2520280"/>
              <a:gd name="connsiteY3-86" fmla="*/ 0 h 1872208"/>
              <a:gd name="connsiteX4-87" fmla="*/ 916 w 2520280"/>
              <a:gd name="connsiteY4-88" fmla="*/ 0 h 1872208"/>
              <a:gd name="connsiteX5-89" fmla="*/ 0 w 2520280"/>
              <a:gd name="connsiteY5-90" fmla="*/ 0 h 187220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520280" h="1872208">
                <a:moveTo>
                  <a:pt x="0" y="1872208"/>
                </a:moveTo>
                <a:lnTo>
                  <a:pt x="2520280" y="1872208"/>
                </a:lnTo>
                <a:lnTo>
                  <a:pt x="0" y="1872208"/>
                </a:lnTo>
                <a:close/>
                <a:moveTo>
                  <a:pt x="0" y="0"/>
                </a:moveTo>
                <a:lnTo>
                  <a:pt x="916" y="0"/>
                </a:lnTo>
                <a:lnTo>
                  <a:pt x="0" y="0"/>
                </a:lnTo>
                <a:close/>
              </a:path>
            </a:pathLst>
          </a:custGeom>
          <a:noFill/>
          <a:ln w="3175" cap="sq">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spAutoFit/>
          </a:bodyPr>
          <a:lstStyle/>
          <a:p>
            <a:pPr lvl="0"/>
            <a:r>
              <a:rPr lang="en-US" altLang="zh-CN" sz="3200" dirty="0">
                <a:solidFill>
                  <a:schemeClr val="accent1"/>
                </a:solidFill>
                <a:latin typeface="Arial" panose="020B0604020202090204" pitchFamily="34" charset="0"/>
                <a:ea typeface="微软雅黑" panose="020B0503020204020204" pitchFamily="34" charset="-122"/>
                <a:sym typeface="Arial" panose="020B0604020202090204" pitchFamily="34" charset="0"/>
              </a:rPr>
              <a:t>Summary</a:t>
            </a:r>
            <a:endParaRPr lang="en-US" altLang="zh-CN" sz="3200" dirty="0">
              <a:solidFill>
                <a:schemeClr val="accent1"/>
              </a:solidFill>
              <a:latin typeface="Arial" panose="020B0604020202090204" pitchFamily="34" charset="0"/>
              <a:ea typeface="微软雅黑" panose="020B0503020204020204" pitchFamily="34" charset="-122"/>
              <a:sym typeface="Arial" panose="020B0604020202090204" pitchFamily="34" charset="0"/>
            </a:endParaRPr>
          </a:p>
          <a:p>
            <a:pPr lvl="0"/>
            <a:r>
              <a:rPr lang="en-US" altLang="zh-CN" sz="1400" dirty="0">
                <a:solidFill>
                  <a:schemeClr val="accent1"/>
                </a:solidFill>
                <a:latin typeface="Arial" panose="020B0604020202090204" pitchFamily="34" charset="0"/>
                <a:ea typeface="微软雅黑" panose="020B0503020204020204" pitchFamily="34" charset="-122"/>
                <a:sym typeface="Arial" panose="020B0604020202090204" pitchFamily="34" charset="0"/>
              </a:rPr>
              <a:t>Node.js </a:t>
            </a:r>
            <a:r>
              <a:rPr lang="en-US" altLang="zh-CN" sz="1400" dirty="0" err="1">
                <a:solidFill>
                  <a:schemeClr val="accent1"/>
                </a:solidFill>
                <a:latin typeface="Arial" panose="020B0604020202090204" pitchFamily="34" charset="0"/>
                <a:ea typeface="微软雅黑" panose="020B0503020204020204" pitchFamily="34" charset="-122"/>
                <a:sym typeface="Arial" panose="020B0604020202090204" pitchFamily="34" charset="0"/>
              </a:rPr>
              <a:t>Deno</a:t>
            </a:r>
            <a:r>
              <a:rPr lang="en-US" altLang="zh-CN" sz="1400" dirty="0">
                <a:solidFill>
                  <a:schemeClr val="accent1"/>
                </a:solidFill>
                <a:latin typeface="Arial" panose="020B0604020202090204" pitchFamily="34" charset="0"/>
                <a:ea typeface="微软雅黑" panose="020B0503020204020204" pitchFamily="34" charset="-122"/>
                <a:sym typeface="Arial" panose="020B0604020202090204" pitchFamily="34" charset="0"/>
              </a:rPr>
              <a:t> and Bun</a:t>
            </a:r>
            <a:endParaRPr lang="zh-CN" altLang="en-US" sz="1400" dirty="0">
              <a:solidFill>
                <a:schemeClr val="accent1"/>
              </a:solidFill>
              <a:latin typeface="Arial" panose="020B0604020202090204" pitchFamily="34" charset="0"/>
              <a:ea typeface="微软雅黑" panose="020B0503020204020204" pitchFamily="34" charset="-122"/>
              <a:sym typeface="Arial" panose="020B0604020202090204" pitchFamily="34" charset="0"/>
            </a:endParaRPr>
          </a:p>
        </p:txBody>
      </p:sp>
      <p:pic>
        <p:nvPicPr>
          <p:cNvPr id="3" name="图片 2" descr="图标&#10;&#10;描述已自动生成"/>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17664" y="476896"/>
            <a:ext cx="3542778" cy="2168162"/>
          </a:xfrm>
          <a:prstGeom prst="rect">
            <a:avLst/>
          </a:prstGeom>
        </p:spPr>
      </p:pic>
      <p:pic>
        <p:nvPicPr>
          <p:cNvPr id="5" name="图片 4" descr="图片包含 文本&#10;&#10;描述已自动生成"/>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941543" y="3106574"/>
            <a:ext cx="3542778" cy="1653958"/>
          </a:xfrm>
          <a:prstGeom prst="rect">
            <a:avLst/>
          </a:prstGeom>
        </p:spPr>
      </p:pic>
      <p:pic>
        <p:nvPicPr>
          <p:cNvPr id="7" name="图形 6"/>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777179" y="5034907"/>
            <a:ext cx="1871505" cy="1637567"/>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airplan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6" presetClass="entr" presetSubtype="0" fill="hold" grpId="0" nodeType="withEffect">
                                  <p:stCondLst>
                                    <p:cond delay="0"/>
                                  </p:stCondLst>
                                  <p:iterate type="lt">
                                    <p:tmPct val="10000"/>
                                  </p:iterate>
                                  <p:childTnLst>
                                    <p:set>
                                      <p:cBhvr>
                                        <p:cTn id="6" dur="1" fill="hold">
                                          <p:stCondLst>
                                            <p:cond delay="0"/>
                                          </p:stCondLst>
                                        </p:cTn>
                                        <p:tgtEl>
                                          <p:spTgt spid="19"/>
                                        </p:tgtEl>
                                        <p:attrNameLst>
                                          <p:attrName>style.visibility</p:attrName>
                                        </p:attrNameLst>
                                      </p:cBhvr>
                                      <p:to>
                                        <p:strVal val="visible"/>
                                      </p:to>
                                    </p:set>
                                    <p:anim by="(-#ppt_w*2)" calcmode="lin" valueType="num">
                                      <p:cBhvr rctx="PPT">
                                        <p:cTn id="7" dur="500" autoRev="1" fill="hold">
                                          <p:stCondLst>
                                            <p:cond delay="0"/>
                                          </p:stCondLst>
                                        </p:cTn>
                                        <p:tgtEl>
                                          <p:spTgt spid="19"/>
                                        </p:tgtEl>
                                        <p:attrNameLst>
                                          <p:attrName>ppt_w</p:attrName>
                                        </p:attrNameLst>
                                      </p:cBhvr>
                                    </p:anim>
                                    <p:anim by="(#ppt_w*0.50)" calcmode="lin" valueType="num">
                                      <p:cBhvr>
                                        <p:cTn id="8" dur="500" decel="50000" autoRev="1" fill="hold">
                                          <p:stCondLst>
                                            <p:cond delay="0"/>
                                          </p:stCondLst>
                                        </p:cTn>
                                        <p:tgtEl>
                                          <p:spTgt spid="19"/>
                                        </p:tgtEl>
                                        <p:attrNameLst>
                                          <p:attrName>ppt_x</p:attrName>
                                        </p:attrNameLst>
                                      </p:cBhvr>
                                    </p:anim>
                                    <p:anim from="(-#ppt_h/2)" to="(#ppt_y)" calcmode="lin" valueType="num">
                                      <p:cBhvr>
                                        <p:cTn id="9" dur="1000" fill="hold">
                                          <p:stCondLst>
                                            <p:cond delay="0"/>
                                          </p:stCondLst>
                                        </p:cTn>
                                        <p:tgtEl>
                                          <p:spTgt spid="19"/>
                                        </p:tgtEl>
                                        <p:attrNameLst>
                                          <p:attrName>ppt_y</p:attrName>
                                        </p:attrNameLst>
                                      </p:cBhvr>
                                    </p:anim>
                                    <p:animRot by="21600000">
                                      <p:cBhvr>
                                        <p:cTn id="10" dur="1000" fill="hold">
                                          <p:stCondLst>
                                            <p:cond delay="0"/>
                                          </p:stCondLst>
                                        </p:cTn>
                                        <p:tgtEl>
                                          <p:spTgt spid="19"/>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wipe(down)">
                                      <p:cBhvr>
                                        <p:cTn id="15" dur="500"/>
                                        <p:tgtEl>
                                          <p:spTgt spid="13"/>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wipe(down)">
                                      <p:cBhvr>
                                        <p:cTn id="20" dur="500"/>
                                        <p:tgtEl>
                                          <p:spTgt spid="14"/>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wipe(down)">
                                      <p:cBhvr>
                                        <p:cTn id="25" dur="500"/>
                                        <p:tgtEl>
                                          <p:spTgt spid="15"/>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grpId="0" nodeType="click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wipe(down)">
                                      <p:cBhvr>
                                        <p:cTn id="30" dur="500"/>
                                        <p:tgtEl>
                                          <p:spTgt spid="16"/>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13" grpId="0"/>
      <p:bldP spid="14" grpId="0"/>
      <p:bldP spid="15" grpId="0"/>
      <p:bldP spid="1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4238958" y="3493258"/>
            <a:ext cx="4380840" cy="969916"/>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72716" tIns="36357" rIns="72716" bIns="36357" rtlCol="0" anchor="ctr"/>
          <a:lstStyle/>
          <a:p>
            <a:pPr algn="ctr"/>
            <a:endParaRPr lang="zh-CN" altLang="en-US" sz="1510">
              <a:latin typeface="Arial" panose="020B0604020202090204" pitchFamily="34" charset="0"/>
              <a:ea typeface="微软雅黑" panose="020B0503020204020204" pitchFamily="34" charset="-122"/>
              <a:sym typeface="Arial" panose="020B0604020202090204" pitchFamily="34" charset="0"/>
            </a:endParaRPr>
          </a:p>
        </p:txBody>
      </p:sp>
      <p:sp>
        <p:nvSpPr>
          <p:cNvPr id="3" name="椭圆 2"/>
          <p:cNvSpPr/>
          <p:nvPr/>
        </p:nvSpPr>
        <p:spPr>
          <a:xfrm>
            <a:off x="5919193" y="2214972"/>
            <a:ext cx="1020367" cy="102036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4400" dirty="0">
                <a:solidFill>
                  <a:schemeClr val="bg1"/>
                </a:solidFill>
                <a:latin typeface="Arial" panose="020B0604020202090204" pitchFamily="34" charset="0"/>
                <a:ea typeface="微软雅黑" panose="020B0503020204020204" pitchFamily="34" charset="-122"/>
                <a:sym typeface="Arial" panose="020B0604020202090204" pitchFamily="34" charset="0"/>
              </a:rPr>
              <a:t>01</a:t>
            </a:r>
            <a:endParaRPr lang="zh-CN" altLang="en-US" sz="4400" dirty="0">
              <a:solidFill>
                <a:schemeClr val="bg1"/>
              </a:solidFill>
              <a:latin typeface="Arial" panose="020B0604020202090204" pitchFamily="34" charset="0"/>
              <a:ea typeface="微软雅黑" panose="020B0503020204020204" pitchFamily="34" charset="-122"/>
              <a:sym typeface="Arial" panose="020B0604020202090204" pitchFamily="34" charset="0"/>
            </a:endParaRPr>
          </a:p>
        </p:txBody>
      </p:sp>
      <p:sp>
        <p:nvSpPr>
          <p:cNvPr id="5" name="MH_Entry_1"/>
          <p:cNvSpPr/>
          <p:nvPr>
            <p:custDataLst>
              <p:tags r:id="rId1"/>
            </p:custDataLst>
          </p:nvPr>
        </p:nvSpPr>
        <p:spPr>
          <a:xfrm>
            <a:off x="5161541" y="3731932"/>
            <a:ext cx="2535673" cy="492571"/>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1" fmla="*/ 0 w 2520280"/>
              <a:gd name="connsiteY0-2" fmla="*/ 1584176 h 1872208"/>
              <a:gd name="connsiteX1-3" fmla="*/ 2520280 w 2520280"/>
              <a:gd name="connsiteY1-4" fmla="*/ 1584176 h 1872208"/>
              <a:gd name="connsiteX2-5" fmla="*/ 2520280 w 2520280"/>
              <a:gd name="connsiteY2-6" fmla="*/ 1872208 h 1872208"/>
              <a:gd name="connsiteX3-7" fmla="*/ 0 w 2520280"/>
              <a:gd name="connsiteY3-8" fmla="*/ 1872208 h 1872208"/>
              <a:gd name="connsiteX4-9" fmla="*/ 0 w 2520280"/>
              <a:gd name="connsiteY4-10" fmla="*/ 1584176 h 1872208"/>
              <a:gd name="connsiteX5-11" fmla="*/ 0 w 2520280"/>
              <a:gd name="connsiteY5-12" fmla="*/ 0 h 1872208"/>
              <a:gd name="connsiteX6-13" fmla="*/ 2520280 w 2520280"/>
              <a:gd name="connsiteY6-14" fmla="*/ 0 h 1872208"/>
              <a:gd name="connsiteX7-15" fmla="*/ 0 w 2520280"/>
              <a:gd name="connsiteY7-16" fmla="*/ 0 h 1872208"/>
              <a:gd name="connsiteX0-17" fmla="*/ 0 w 2520280"/>
              <a:gd name="connsiteY0-18" fmla="*/ 1872208 h 1872208"/>
              <a:gd name="connsiteX1-19" fmla="*/ 2520280 w 2520280"/>
              <a:gd name="connsiteY1-20" fmla="*/ 1584176 h 1872208"/>
              <a:gd name="connsiteX2-21" fmla="*/ 2520280 w 2520280"/>
              <a:gd name="connsiteY2-22" fmla="*/ 1872208 h 1872208"/>
              <a:gd name="connsiteX3-23" fmla="*/ 0 w 2520280"/>
              <a:gd name="connsiteY3-24" fmla="*/ 1872208 h 1872208"/>
              <a:gd name="connsiteX4-25" fmla="*/ 0 w 2520280"/>
              <a:gd name="connsiteY4-26" fmla="*/ 0 h 1872208"/>
              <a:gd name="connsiteX5-27" fmla="*/ 2520280 w 2520280"/>
              <a:gd name="connsiteY5-28" fmla="*/ 0 h 1872208"/>
              <a:gd name="connsiteX6-29" fmla="*/ 0 w 2520280"/>
              <a:gd name="connsiteY6-30" fmla="*/ 0 h 1872208"/>
              <a:gd name="connsiteX0-31" fmla="*/ 0 w 2520280"/>
              <a:gd name="connsiteY0-32" fmla="*/ 1872208 h 1872208"/>
              <a:gd name="connsiteX1-33" fmla="*/ 2520280 w 2520280"/>
              <a:gd name="connsiteY1-34" fmla="*/ 1872208 h 1872208"/>
              <a:gd name="connsiteX2-35" fmla="*/ 0 w 2520280"/>
              <a:gd name="connsiteY2-36" fmla="*/ 1872208 h 1872208"/>
              <a:gd name="connsiteX3-37" fmla="*/ 0 w 2520280"/>
              <a:gd name="connsiteY3-38" fmla="*/ 0 h 1872208"/>
              <a:gd name="connsiteX4-39" fmla="*/ 2520280 w 2520280"/>
              <a:gd name="connsiteY4-40" fmla="*/ 0 h 1872208"/>
              <a:gd name="connsiteX5-41" fmla="*/ 0 w 2520280"/>
              <a:gd name="connsiteY5-42" fmla="*/ 0 h 1872208"/>
              <a:gd name="connsiteX0-43" fmla="*/ 0 w 2520280"/>
              <a:gd name="connsiteY0-44" fmla="*/ 1872208 h 1872208"/>
              <a:gd name="connsiteX1-45" fmla="*/ 2520280 w 2520280"/>
              <a:gd name="connsiteY1-46" fmla="*/ 1872208 h 1872208"/>
              <a:gd name="connsiteX2-47" fmla="*/ 0 w 2520280"/>
              <a:gd name="connsiteY2-48" fmla="*/ 1872208 h 1872208"/>
              <a:gd name="connsiteX3-49" fmla="*/ 0 w 2520280"/>
              <a:gd name="connsiteY3-50" fmla="*/ 0 h 1872208"/>
              <a:gd name="connsiteX4-51" fmla="*/ 34255 w 2520280"/>
              <a:gd name="connsiteY4-52" fmla="*/ 0 h 1872208"/>
              <a:gd name="connsiteX5-53" fmla="*/ 0 w 2520280"/>
              <a:gd name="connsiteY5-54" fmla="*/ 0 h 1872208"/>
              <a:gd name="connsiteX0-55" fmla="*/ 0 w 2520280"/>
              <a:gd name="connsiteY0-56" fmla="*/ 1872208 h 1872208"/>
              <a:gd name="connsiteX1-57" fmla="*/ 2520280 w 2520280"/>
              <a:gd name="connsiteY1-58" fmla="*/ 1872208 h 1872208"/>
              <a:gd name="connsiteX2-59" fmla="*/ 0 w 2520280"/>
              <a:gd name="connsiteY2-60" fmla="*/ 1872208 h 1872208"/>
              <a:gd name="connsiteX3-61" fmla="*/ 0 w 2520280"/>
              <a:gd name="connsiteY3-62" fmla="*/ 0 h 1872208"/>
              <a:gd name="connsiteX4-63" fmla="*/ 917 w 2520280"/>
              <a:gd name="connsiteY4-64" fmla="*/ 6036 h 1872208"/>
              <a:gd name="connsiteX5-65" fmla="*/ 0 w 2520280"/>
              <a:gd name="connsiteY5-66" fmla="*/ 0 h 1872208"/>
              <a:gd name="connsiteX0-67" fmla="*/ 0 w 2520280"/>
              <a:gd name="connsiteY0-68" fmla="*/ 1890314 h 1890314"/>
              <a:gd name="connsiteX1-69" fmla="*/ 2520280 w 2520280"/>
              <a:gd name="connsiteY1-70" fmla="*/ 1890314 h 1890314"/>
              <a:gd name="connsiteX2-71" fmla="*/ 0 w 2520280"/>
              <a:gd name="connsiteY2-72" fmla="*/ 1890314 h 1890314"/>
              <a:gd name="connsiteX3-73" fmla="*/ 0 w 2520280"/>
              <a:gd name="connsiteY3-74" fmla="*/ 18106 h 1890314"/>
              <a:gd name="connsiteX4-75" fmla="*/ 53304 w 2520280"/>
              <a:gd name="connsiteY4-76" fmla="*/ 0 h 1890314"/>
              <a:gd name="connsiteX5-77" fmla="*/ 0 w 2520280"/>
              <a:gd name="connsiteY5-78" fmla="*/ 18106 h 1890314"/>
              <a:gd name="connsiteX0-79" fmla="*/ 0 w 2520280"/>
              <a:gd name="connsiteY0-80" fmla="*/ 1872208 h 1872208"/>
              <a:gd name="connsiteX1-81" fmla="*/ 2520280 w 2520280"/>
              <a:gd name="connsiteY1-82" fmla="*/ 1872208 h 1872208"/>
              <a:gd name="connsiteX2-83" fmla="*/ 0 w 2520280"/>
              <a:gd name="connsiteY2-84" fmla="*/ 1872208 h 1872208"/>
              <a:gd name="connsiteX3-85" fmla="*/ 0 w 2520280"/>
              <a:gd name="connsiteY3-86" fmla="*/ 0 h 1872208"/>
              <a:gd name="connsiteX4-87" fmla="*/ 916 w 2520280"/>
              <a:gd name="connsiteY4-88" fmla="*/ 0 h 1872208"/>
              <a:gd name="connsiteX5-89" fmla="*/ 0 w 2520280"/>
              <a:gd name="connsiteY5-90" fmla="*/ 0 h 187220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520280" h="1872208">
                <a:moveTo>
                  <a:pt x="0" y="1872208"/>
                </a:moveTo>
                <a:lnTo>
                  <a:pt x="2520280" y="1872208"/>
                </a:lnTo>
                <a:lnTo>
                  <a:pt x="0" y="1872208"/>
                </a:lnTo>
                <a:close/>
                <a:moveTo>
                  <a:pt x="0" y="0"/>
                </a:moveTo>
                <a:lnTo>
                  <a:pt x="916" y="0"/>
                </a:lnTo>
                <a:lnTo>
                  <a:pt x="0" y="0"/>
                </a:lnTo>
                <a:close/>
              </a:path>
            </a:pathLst>
          </a:custGeom>
          <a:noFill/>
          <a:ln w="3175" cap="sq">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spAutoFit/>
          </a:bodyPr>
          <a:lstStyle/>
          <a:p>
            <a:pPr algn="ctr"/>
            <a:r>
              <a:rPr lang="en-US" altLang="zh-CN" sz="3200" dirty="0">
                <a:solidFill>
                  <a:schemeClr val="bg1"/>
                </a:solidFill>
                <a:latin typeface="Arial" panose="020B0604020202090204" pitchFamily="34" charset="0"/>
                <a:ea typeface="微软雅黑" panose="020B0503020204020204" pitchFamily="34" charset="-122"/>
                <a:sym typeface="Arial" panose="020B0604020202090204" pitchFamily="34" charset="0"/>
              </a:rPr>
              <a:t>What is it?</a:t>
            </a:r>
            <a:endParaRPr lang="en-US" altLang="zh-CN" sz="3200" dirty="0">
              <a:solidFill>
                <a:schemeClr val="bg1"/>
              </a:solidFill>
              <a:latin typeface="Arial" panose="020B0604020202090204" pitchFamily="34" charset="0"/>
              <a:ea typeface="微软雅黑" panose="020B0503020204020204" pitchFamily="34" charset="-122"/>
              <a:sym typeface="Arial" panose="020B0604020202090204" pitchFamily="34" charset="0"/>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p15:prstTrans prst="wind"/>
      </p:transition>
    </mc:Choice>
    <mc:Fallback>
      <p:transition spd="slow">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accel="40000" fill="hold" grpId="0" nodeType="clickEffect" p14:presetBounceEnd="40000">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14:bounceEnd="40000">
                                          <p:cBhvr additive="base">
                                            <p:cTn id="7" dur="1500" fill="hold"/>
                                            <p:tgtEl>
                                              <p:spTgt spid="3"/>
                                            </p:tgtEl>
                                            <p:attrNameLst>
                                              <p:attrName>ppt_x</p:attrName>
                                            </p:attrNameLst>
                                          </p:cBhvr>
                                          <p:tavLst>
                                            <p:tav tm="0">
                                              <p:val>
                                                <p:strVal val="#ppt_x"/>
                                              </p:val>
                                            </p:tav>
                                            <p:tav tm="100000">
                                              <p:val>
                                                <p:strVal val="#ppt_x"/>
                                              </p:val>
                                            </p:tav>
                                          </p:tavLst>
                                        </p:anim>
                                        <p:anim calcmode="lin" valueType="num" p14:bounceEnd="40000">
                                          <p:cBhvr additive="base">
                                            <p:cTn id="8" dur="15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accel="40000" fill="hold" grpId="0" nodeType="withEffect" p14:presetBounceEnd="40000">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14:bounceEnd="40000">
                                          <p:cBhvr additive="base">
                                            <p:cTn id="11" dur="1500" fill="hold"/>
                                            <p:tgtEl>
                                              <p:spTgt spid="2"/>
                                            </p:tgtEl>
                                            <p:attrNameLst>
                                              <p:attrName>ppt_x</p:attrName>
                                            </p:attrNameLst>
                                          </p:cBhvr>
                                          <p:tavLst>
                                            <p:tav tm="0">
                                              <p:val>
                                                <p:strVal val="#ppt_x"/>
                                              </p:val>
                                            </p:tav>
                                            <p:tav tm="100000">
                                              <p:val>
                                                <p:strVal val="#ppt_x"/>
                                              </p:val>
                                            </p:tav>
                                          </p:tavLst>
                                        </p:anim>
                                        <p:anim calcmode="lin" valueType="num" p14:bounceEnd="40000">
                                          <p:cBhvr additive="base">
                                            <p:cTn id="12" dur="1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56" presetClass="entr" presetSubtype="0" fill="hold" grpId="0" nodeType="clickEffect">
                                      <p:stCondLst>
                                        <p:cond delay="0"/>
                                      </p:stCondLst>
                                      <p:iterate type="lt">
                                        <p:tmPct val="10000"/>
                                      </p:iterate>
                                      <p:childTnLst>
                                        <p:set>
                                          <p:cBhvr>
                                            <p:cTn id="16" dur="1" fill="hold">
                                              <p:stCondLst>
                                                <p:cond delay="0"/>
                                              </p:stCondLst>
                                            </p:cTn>
                                            <p:tgtEl>
                                              <p:spTgt spid="5"/>
                                            </p:tgtEl>
                                            <p:attrNameLst>
                                              <p:attrName>style.visibility</p:attrName>
                                            </p:attrNameLst>
                                          </p:cBhvr>
                                          <p:to>
                                            <p:strVal val="visible"/>
                                          </p:to>
                                        </p:set>
                                        <p:anim by="(-#ppt_w*2)" calcmode="lin" valueType="num">
                                          <p:cBhvr rctx="PPT">
                                            <p:cTn id="17" dur="500" autoRev="1" fill="hold">
                                              <p:stCondLst>
                                                <p:cond delay="0"/>
                                              </p:stCondLst>
                                            </p:cTn>
                                            <p:tgtEl>
                                              <p:spTgt spid="5"/>
                                            </p:tgtEl>
                                            <p:attrNameLst>
                                              <p:attrName>ppt_w</p:attrName>
                                            </p:attrNameLst>
                                          </p:cBhvr>
                                        </p:anim>
                                        <p:anim by="(#ppt_w*0.50)" calcmode="lin" valueType="num">
                                          <p:cBhvr>
                                            <p:cTn id="18" dur="500" decel="50000" autoRev="1" fill="hold">
                                              <p:stCondLst>
                                                <p:cond delay="0"/>
                                              </p:stCondLst>
                                            </p:cTn>
                                            <p:tgtEl>
                                              <p:spTgt spid="5"/>
                                            </p:tgtEl>
                                            <p:attrNameLst>
                                              <p:attrName>ppt_x</p:attrName>
                                            </p:attrNameLst>
                                          </p:cBhvr>
                                        </p:anim>
                                        <p:anim from="(-#ppt_h/2)" to="(#ppt_y)" calcmode="lin" valueType="num">
                                          <p:cBhvr>
                                            <p:cTn id="19" dur="1000" fill="hold">
                                              <p:stCondLst>
                                                <p:cond delay="0"/>
                                              </p:stCondLst>
                                            </p:cTn>
                                            <p:tgtEl>
                                              <p:spTgt spid="5"/>
                                            </p:tgtEl>
                                            <p:attrNameLst>
                                              <p:attrName>ppt_y</p:attrName>
                                            </p:attrNameLst>
                                          </p:cBhvr>
                                        </p:anim>
                                        <p:animRot by="21600000">
                                          <p:cBhvr>
                                            <p:cTn id="20" dur="1000" fill="hold">
                                              <p:stCondLst>
                                                <p:cond delay="0"/>
                                              </p:stCondLst>
                                            </p:cTn>
                                            <p:tgtEl>
                                              <p:spTgt spid="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5" grpId="0"/>
        </p:bldLst>
      </p:timing>
    </mc:Choice>
    <mc:Fallback>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accel="4000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500" fill="hold"/>
                                            <p:tgtEl>
                                              <p:spTgt spid="3"/>
                                            </p:tgtEl>
                                            <p:attrNameLst>
                                              <p:attrName>ppt_x</p:attrName>
                                            </p:attrNameLst>
                                          </p:cBhvr>
                                          <p:tavLst>
                                            <p:tav tm="0">
                                              <p:val>
                                                <p:strVal val="#ppt_x"/>
                                              </p:val>
                                            </p:tav>
                                            <p:tav tm="100000">
                                              <p:val>
                                                <p:strVal val="#ppt_x"/>
                                              </p:val>
                                            </p:tav>
                                          </p:tavLst>
                                        </p:anim>
                                        <p:anim calcmode="lin" valueType="num">
                                          <p:cBhvr additive="base">
                                            <p:cTn id="8" dur="15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accel="40000"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500" fill="hold"/>
                                            <p:tgtEl>
                                              <p:spTgt spid="2"/>
                                            </p:tgtEl>
                                            <p:attrNameLst>
                                              <p:attrName>ppt_x</p:attrName>
                                            </p:attrNameLst>
                                          </p:cBhvr>
                                          <p:tavLst>
                                            <p:tav tm="0">
                                              <p:val>
                                                <p:strVal val="#ppt_x"/>
                                              </p:val>
                                            </p:tav>
                                            <p:tav tm="100000">
                                              <p:val>
                                                <p:strVal val="#ppt_x"/>
                                              </p:val>
                                            </p:tav>
                                          </p:tavLst>
                                        </p:anim>
                                        <p:anim calcmode="lin" valueType="num">
                                          <p:cBhvr additive="base">
                                            <p:cTn id="12" dur="1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56" presetClass="entr" presetSubtype="0" fill="hold" grpId="0" nodeType="clickEffect">
                                      <p:stCondLst>
                                        <p:cond delay="0"/>
                                      </p:stCondLst>
                                      <p:iterate type="lt">
                                        <p:tmPct val="10000"/>
                                      </p:iterate>
                                      <p:childTnLst>
                                        <p:set>
                                          <p:cBhvr>
                                            <p:cTn id="16" dur="1" fill="hold">
                                              <p:stCondLst>
                                                <p:cond delay="0"/>
                                              </p:stCondLst>
                                            </p:cTn>
                                            <p:tgtEl>
                                              <p:spTgt spid="5"/>
                                            </p:tgtEl>
                                            <p:attrNameLst>
                                              <p:attrName>style.visibility</p:attrName>
                                            </p:attrNameLst>
                                          </p:cBhvr>
                                          <p:to>
                                            <p:strVal val="visible"/>
                                          </p:to>
                                        </p:set>
                                        <p:anim by="(-#ppt_w*2)" calcmode="lin" valueType="num">
                                          <p:cBhvr rctx="PPT">
                                            <p:cTn id="17" dur="500" autoRev="1" fill="hold">
                                              <p:stCondLst>
                                                <p:cond delay="0"/>
                                              </p:stCondLst>
                                            </p:cTn>
                                            <p:tgtEl>
                                              <p:spTgt spid="5"/>
                                            </p:tgtEl>
                                            <p:attrNameLst>
                                              <p:attrName>ppt_w</p:attrName>
                                            </p:attrNameLst>
                                          </p:cBhvr>
                                        </p:anim>
                                        <p:anim by="(#ppt_w*0.50)" calcmode="lin" valueType="num">
                                          <p:cBhvr>
                                            <p:cTn id="18" dur="500" decel="50000" autoRev="1" fill="hold">
                                              <p:stCondLst>
                                                <p:cond delay="0"/>
                                              </p:stCondLst>
                                            </p:cTn>
                                            <p:tgtEl>
                                              <p:spTgt spid="5"/>
                                            </p:tgtEl>
                                            <p:attrNameLst>
                                              <p:attrName>ppt_x</p:attrName>
                                            </p:attrNameLst>
                                          </p:cBhvr>
                                        </p:anim>
                                        <p:anim from="(-#ppt_h/2)" to="(#ppt_y)" calcmode="lin" valueType="num">
                                          <p:cBhvr>
                                            <p:cTn id="19" dur="1000" fill="hold">
                                              <p:stCondLst>
                                                <p:cond delay="0"/>
                                              </p:stCondLst>
                                            </p:cTn>
                                            <p:tgtEl>
                                              <p:spTgt spid="5"/>
                                            </p:tgtEl>
                                            <p:attrNameLst>
                                              <p:attrName>ppt_y</p:attrName>
                                            </p:attrNameLst>
                                          </p:cBhvr>
                                        </p:anim>
                                        <p:animRot by="21600000">
                                          <p:cBhvr>
                                            <p:cTn id="20" dur="1000" fill="hold">
                                              <p:stCondLst>
                                                <p:cond delay="0"/>
                                              </p:stCondLst>
                                            </p:cTn>
                                            <p:tgtEl>
                                              <p:spTgt spid="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5" grpId="0"/>
        </p:bldLst>
      </p:timing>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Text Placeholder 32"/>
          <p:cNvSpPr txBox="1"/>
          <p:nvPr/>
        </p:nvSpPr>
        <p:spPr>
          <a:xfrm>
            <a:off x="1377014" y="1475842"/>
            <a:ext cx="9976172" cy="3841501"/>
          </a:xfrm>
          <a:prstGeom prst="rect">
            <a:avLst/>
          </a:prstGeom>
        </p:spPr>
        <p:txBody>
          <a:bodyPr wrap="square" lIns="0" tIns="0" rIns="0" bIns="0">
            <a:spAutoFit/>
          </a:bodyPr>
          <a:lstStyle>
            <a:lvl1pPr marL="171450" indent="-171450" algn="l" defTabSz="685800" rtl="0" eaLnBrk="1" latinLnBrk="0" hangingPunct="1">
              <a:lnSpc>
                <a:spcPct val="90000"/>
              </a:lnSpc>
              <a:spcBef>
                <a:spcPts val="750"/>
              </a:spcBef>
              <a:buFont typeface="Arial" panose="020B060402020209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9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9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9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9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9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9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9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90204" pitchFamily="34" charset="0"/>
              <a:buChar char="•"/>
              <a:defRPr sz="1350" kern="1200">
                <a:solidFill>
                  <a:schemeClr val="tx1"/>
                </a:solidFill>
                <a:latin typeface="+mn-lt"/>
                <a:ea typeface="+mn-ea"/>
                <a:cs typeface="+mn-cs"/>
              </a:defRPr>
            </a:lvl9pPr>
          </a:lstStyle>
          <a:p>
            <a:pPr marL="0" indent="0" algn="just">
              <a:lnSpc>
                <a:spcPct val="150000"/>
              </a:lnSpc>
              <a:buNone/>
            </a:pPr>
            <a:r>
              <a:rPr lang="en-US" altLang="zh-CN" sz="2000" dirty="0">
                <a:latin typeface="Arial" panose="020B0604020202090204" pitchFamily="34" charset="0"/>
                <a:ea typeface="微软雅黑" panose="020B0503020204020204" pitchFamily="34" charset="-122"/>
              </a:rPr>
              <a:t>Before Node.js, JavaScript could only run in the browser and be used as a web script to add some effects to a web page or to communicate with the server. With Node.js, JavaScript can be used directly on the computer without a browser, just like any other programming language. </a:t>
            </a:r>
            <a:endParaRPr lang="en-US" altLang="zh-CN" sz="2000" dirty="0">
              <a:latin typeface="Arial" panose="020B0604020202090204" pitchFamily="34" charset="0"/>
              <a:ea typeface="微软雅黑" panose="020B0503020204020204" pitchFamily="34" charset="-122"/>
            </a:endParaRPr>
          </a:p>
          <a:p>
            <a:pPr algn="just">
              <a:lnSpc>
                <a:spcPct val="150000"/>
              </a:lnSpc>
              <a:buFont typeface="Wingdings" panose="05000000000000000000" pitchFamily="2" charset="2"/>
              <a:buChar char="ü"/>
            </a:pPr>
            <a:endParaRPr lang="en-US" altLang="zh-CN" sz="2000" dirty="0">
              <a:latin typeface="Arial" panose="020B0604020202090204" pitchFamily="34" charset="0"/>
              <a:ea typeface="微软雅黑" panose="020B0503020204020204" pitchFamily="34" charset="-122"/>
            </a:endParaRPr>
          </a:p>
          <a:p>
            <a:pPr marL="0" indent="0" algn="just">
              <a:lnSpc>
                <a:spcPct val="150000"/>
              </a:lnSpc>
              <a:buNone/>
            </a:pPr>
            <a:r>
              <a:rPr lang="en-US" altLang="zh-CN" sz="2000" dirty="0">
                <a:latin typeface="Arial" panose="020B0604020202090204" pitchFamily="34" charset="0"/>
                <a:ea typeface="微软雅黑" panose="020B0503020204020204" pitchFamily="34" charset="-122"/>
              </a:rPr>
              <a:t>Node.js is not a new programming language or a JavaScript framework, it is a JavaScript runtime environment that supports the execution of JavaScript code. In programming terms, Node.js is a JavaScript runtime.</a:t>
            </a:r>
            <a:endParaRPr lang="zh-CN" altLang="en-US" sz="2000" dirty="0">
              <a:latin typeface="Arial" panose="020B0604020202090204" pitchFamily="34" charset="0"/>
              <a:ea typeface="微软雅黑" panose="020B0503020204020204" pitchFamily="34" charset="-122"/>
              <a:sym typeface="Arial" panose="020B0604020202090204" pitchFamily="34" charset="0"/>
            </a:endParaRPr>
          </a:p>
        </p:txBody>
      </p:sp>
      <p:sp>
        <p:nvSpPr>
          <p:cNvPr id="16" name="TextBox 8"/>
          <p:cNvSpPr txBox="1"/>
          <p:nvPr/>
        </p:nvSpPr>
        <p:spPr>
          <a:xfrm>
            <a:off x="4390523" y="860289"/>
            <a:ext cx="3949155" cy="615553"/>
          </a:xfrm>
          <a:prstGeom prst="rect">
            <a:avLst/>
          </a:prstGeom>
          <a:noFill/>
        </p:spPr>
        <p:txBody>
          <a:bodyPr wrap="square" lIns="0" tIns="0" rIns="0" bIns="0" rtlCol="0" anchor="ctr">
            <a:spAutoFit/>
          </a:bodyPr>
          <a:lstStyle/>
          <a:p>
            <a:pPr algn="ctr"/>
            <a:r>
              <a:rPr lang="en-US" altLang="zh-CN" sz="4000" dirty="0">
                <a:latin typeface="Arial" panose="020B0604020202090204" pitchFamily="34" charset="0"/>
                <a:ea typeface="微软雅黑" panose="020B0503020204020204" pitchFamily="34" charset="-122"/>
              </a:rPr>
              <a:t>What is Node.js</a:t>
            </a:r>
            <a:r>
              <a:rPr lang="en-US" altLang="zh-CN" sz="4000" dirty="0">
                <a:latin typeface="Arial" panose="020B0604020202090204" pitchFamily="34" charset="0"/>
                <a:ea typeface="微软雅黑" panose="020B0503020204020204" pitchFamily="34" charset="-122"/>
                <a:sym typeface="Arial" panose="020B0604020202090204" pitchFamily="34" charset="0"/>
              </a:rPr>
              <a:t> </a:t>
            </a:r>
            <a:endParaRPr lang="zh-CN" altLang="en-US" sz="4000" dirty="0">
              <a:latin typeface="Arial" panose="020B0604020202090204" pitchFamily="34" charset="0"/>
              <a:ea typeface="微软雅黑" panose="020B0503020204020204" pitchFamily="34" charset="-122"/>
              <a:sym typeface="Arial" panose="020B0604020202090204" pitchFamily="34" charset="0"/>
            </a:endParaRPr>
          </a:p>
        </p:txBody>
      </p:sp>
      <p:grpSp>
        <p:nvGrpSpPr>
          <p:cNvPr id="18" name="组合 17"/>
          <p:cNvGrpSpPr/>
          <p:nvPr/>
        </p:nvGrpSpPr>
        <p:grpSpPr>
          <a:xfrm>
            <a:off x="886326" y="1168066"/>
            <a:ext cx="11086097" cy="0"/>
            <a:chOff x="1028775" y="591989"/>
            <a:chExt cx="11086097" cy="0"/>
          </a:xfrm>
        </p:grpSpPr>
        <p:cxnSp>
          <p:nvCxnSpPr>
            <p:cNvPr id="19" name="直接连接符 18"/>
            <p:cNvCxnSpPr/>
            <p:nvPr/>
          </p:nvCxnSpPr>
          <p:spPr>
            <a:xfrm>
              <a:off x="1028775" y="591989"/>
              <a:ext cx="35041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8610675" y="591989"/>
              <a:ext cx="35041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pic>
        <p:nvPicPr>
          <p:cNvPr id="2" name="图片 1" descr="图标&#10;&#10;描述已自动生成"/>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9315972" y="5064488"/>
            <a:ext cx="3542778" cy="21681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p14:ferris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extBox 8"/>
          <p:cNvSpPr txBox="1"/>
          <p:nvPr/>
        </p:nvSpPr>
        <p:spPr>
          <a:xfrm>
            <a:off x="4106581" y="1168053"/>
            <a:ext cx="3949155" cy="615553"/>
          </a:xfrm>
          <a:prstGeom prst="rect">
            <a:avLst/>
          </a:prstGeom>
          <a:noFill/>
        </p:spPr>
        <p:txBody>
          <a:bodyPr wrap="square" lIns="0" tIns="0" rIns="0" bIns="0" rtlCol="0" anchor="ctr">
            <a:spAutoFit/>
          </a:bodyPr>
          <a:lstStyle/>
          <a:p>
            <a:pPr algn="ctr"/>
            <a:r>
              <a:rPr lang="en-US" altLang="zh-CN" sz="4000" dirty="0">
                <a:latin typeface="Arial" panose="020B0604020202090204" pitchFamily="34" charset="0"/>
                <a:ea typeface="微软雅黑" panose="020B0503020204020204" pitchFamily="34" charset="-122"/>
              </a:rPr>
              <a:t>What is </a:t>
            </a:r>
            <a:r>
              <a:rPr lang="en-US" altLang="zh-CN" sz="4000" dirty="0" err="1">
                <a:latin typeface="Arial" panose="020B0604020202090204" pitchFamily="34" charset="0"/>
                <a:ea typeface="微软雅黑" panose="020B0503020204020204" pitchFamily="34" charset="-122"/>
              </a:rPr>
              <a:t>Deno</a:t>
            </a:r>
            <a:endParaRPr lang="zh-CN" altLang="en-US" sz="4000" dirty="0">
              <a:latin typeface="Arial" panose="020B0604020202090204" pitchFamily="34" charset="0"/>
              <a:ea typeface="微软雅黑" panose="020B0503020204020204" pitchFamily="34" charset="-122"/>
              <a:sym typeface="Arial" panose="020B0604020202090204" pitchFamily="34" charset="0"/>
            </a:endParaRPr>
          </a:p>
        </p:txBody>
      </p:sp>
      <p:grpSp>
        <p:nvGrpSpPr>
          <p:cNvPr id="31" name="组合 30"/>
          <p:cNvGrpSpPr/>
          <p:nvPr/>
        </p:nvGrpSpPr>
        <p:grpSpPr>
          <a:xfrm>
            <a:off x="538110" y="1475830"/>
            <a:ext cx="11086097" cy="0"/>
            <a:chOff x="1028775" y="591989"/>
            <a:chExt cx="11086097" cy="0"/>
          </a:xfrm>
        </p:grpSpPr>
        <p:cxnSp>
          <p:nvCxnSpPr>
            <p:cNvPr id="33" name="直接连接符 32"/>
            <p:cNvCxnSpPr/>
            <p:nvPr/>
          </p:nvCxnSpPr>
          <p:spPr>
            <a:xfrm>
              <a:off x="1028775" y="591989"/>
              <a:ext cx="35041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a:off x="8610675" y="591989"/>
              <a:ext cx="35041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
        <p:nvSpPr>
          <p:cNvPr id="9" name="文本框 8"/>
          <p:cNvSpPr txBox="1"/>
          <p:nvPr/>
        </p:nvSpPr>
        <p:spPr>
          <a:xfrm>
            <a:off x="1472444" y="2241287"/>
            <a:ext cx="9913862" cy="1881990"/>
          </a:xfrm>
          <a:prstGeom prst="rect">
            <a:avLst/>
          </a:prstGeom>
          <a:noFill/>
        </p:spPr>
        <p:txBody>
          <a:bodyPr wrap="square">
            <a:spAutoFit/>
          </a:bodyPr>
          <a:lstStyle/>
          <a:p>
            <a:pPr algn="just">
              <a:lnSpc>
                <a:spcPct val="150000"/>
              </a:lnSpc>
            </a:pPr>
            <a:r>
              <a:rPr lang="en-US" altLang="zh-CN" sz="2000" dirty="0" err="1">
                <a:latin typeface="Arial" panose="020B0604020202090204" pitchFamily="34" charset="0"/>
                <a:ea typeface="微软雅黑" panose="020B0503020204020204" pitchFamily="34" charset="-122"/>
              </a:rPr>
              <a:t>Deno</a:t>
            </a:r>
            <a:r>
              <a:rPr lang="en-US" altLang="zh-CN" sz="2000" dirty="0">
                <a:latin typeface="Arial" panose="020B0604020202090204" pitchFamily="34" charset="0"/>
                <a:ea typeface="微软雅黑" panose="020B0503020204020204" pitchFamily="34" charset="-122"/>
              </a:rPr>
              <a:t> is a modern JavaScript and TypeScript runtime environment that was created by Ryan Dahl, the original creator of Node.js. </a:t>
            </a:r>
            <a:r>
              <a:rPr lang="en-US" altLang="zh-CN" sz="2000" dirty="0" err="1">
                <a:latin typeface="Arial" panose="020B0604020202090204" pitchFamily="34" charset="0"/>
                <a:ea typeface="微软雅黑" panose="020B0503020204020204" pitchFamily="34" charset="-122"/>
              </a:rPr>
              <a:t>Deno</a:t>
            </a:r>
            <a:r>
              <a:rPr lang="en-US" altLang="zh-CN" sz="2000" dirty="0">
                <a:latin typeface="Arial" panose="020B0604020202090204" pitchFamily="34" charset="0"/>
                <a:ea typeface="微软雅黑" panose="020B0503020204020204" pitchFamily="34" charset="-122"/>
              </a:rPr>
              <a:t> is designed to address some of the shortcomings and security concerns of Node.js while providing a runtime for running server-side and command-line JavaScript and TypeScript applications. </a:t>
            </a:r>
            <a:endParaRPr lang="en-US" altLang="zh-CN" sz="2000" dirty="0">
              <a:latin typeface="Arial" panose="020B0604020202090204" pitchFamily="34" charset="0"/>
              <a:ea typeface="微软雅黑" panose="020B0503020204020204" pitchFamily="34" charset="-122"/>
              <a:sym typeface="Arial" panose="020B0604020202090204" pitchFamily="34" charset="0"/>
            </a:endParaRPr>
          </a:p>
        </p:txBody>
      </p:sp>
      <p:pic>
        <p:nvPicPr>
          <p:cNvPr id="2" name="图片 1" descr="图片包含 文本&#10;&#10;描述已自动生成"/>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8120010" y="4480421"/>
            <a:ext cx="3542778" cy="1653958"/>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extBox 8"/>
          <p:cNvSpPr txBox="1"/>
          <p:nvPr/>
        </p:nvSpPr>
        <p:spPr>
          <a:xfrm>
            <a:off x="4106581" y="1168053"/>
            <a:ext cx="3949155" cy="615553"/>
          </a:xfrm>
          <a:prstGeom prst="rect">
            <a:avLst/>
          </a:prstGeom>
          <a:noFill/>
        </p:spPr>
        <p:txBody>
          <a:bodyPr wrap="square" lIns="0" tIns="0" rIns="0" bIns="0" rtlCol="0" anchor="ctr">
            <a:spAutoFit/>
          </a:bodyPr>
          <a:lstStyle/>
          <a:p>
            <a:pPr algn="ctr"/>
            <a:r>
              <a:rPr lang="en-US" altLang="zh-CN" sz="4000" dirty="0">
                <a:latin typeface="Arial" panose="020B0604020202090204" pitchFamily="34" charset="0"/>
                <a:ea typeface="微软雅黑" panose="020B0503020204020204" pitchFamily="34" charset="-122"/>
              </a:rPr>
              <a:t>What is Bun</a:t>
            </a:r>
            <a:endParaRPr lang="zh-CN" altLang="en-US" sz="4000" dirty="0">
              <a:latin typeface="Arial" panose="020B0604020202090204" pitchFamily="34" charset="0"/>
              <a:ea typeface="微软雅黑" panose="020B0503020204020204" pitchFamily="34" charset="-122"/>
              <a:sym typeface="Arial" panose="020B0604020202090204" pitchFamily="34" charset="0"/>
            </a:endParaRPr>
          </a:p>
        </p:txBody>
      </p:sp>
      <p:grpSp>
        <p:nvGrpSpPr>
          <p:cNvPr id="31" name="组合 30"/>
          <p:cNvGrpSpPr/>
          <p:nvPr/>
        </p:nvGrpSpPr>
        <p:grpSpPr>
          <a:xfrm>
            <a:off x="538110" y="1475830"/>
            <a:ext cx="11086097" cy="0"/>
            <a:chOff x="1028775" y="591989"/>
            <a:chExt cx="11086097" cy="0"/>
          </a:xfrm>
        </p:grpSpPr>
        <p:cxnSp>
          <p:nvCxnSpPr>
            <p:cNvPr id="33" name="直接连接符 32"/>
            <p:cNvCxnSpPr/>
            <p:nvPr/>
          </p:nvCxnSpPr>
          <p:spPr>
            <a:xfrm>
              <a:off x="1028775" y="591989"/>
              <a:ext cx="35041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a:off x="8610675" y="591989"/>
              <a:ext cx="35041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
        <p:nvSpPr>
          <p:cNvPr id="9" name="文本框 8"/>
          <p:cNvSpPr txBox="1"/>
          <p:nvPr/>
        </p:nvSpPr>
        <p:spPr>
          <a:xfrm>
            <a:off x="1388815" y="1957293"/>
            <a:ext cx="9913862" cy="3170099"/>
          </a:xfrm>
          <a:prstGeom prst="rect">
            <a:avLst/>
          </a:prstGeom>
          <a:noFill/>
        </p:spPr>
        <p:txBody>
          <a:bodyPr wrap="square">
            <a:spAutoFit/>
          </a:bodyPr>
          <a:lstStyle/>
          <a:p>
            <a:pPr marL="0" marR="0" algn="just">
              <a:spcBef>
                <a:spcPts val="0"/>
              </a:spcBef>
              <a:spcAft>
                <a:spcPts val="0"/>
              </a:spcAft>
            </a:pPr>
            <a:r>
              <a:rPr lang="en-US" altLang="zh-CN" sz="2000" dirty="0">
                <a:latin typeface="Arial" panose="020B0604020202090204" pitchFamily="34" charset="0"/>
                <a:ea typeface="微软雅黑" panose="020B0503020204020204" pitchFamily="34" charset="-122"/>
              </a:rPr>
              <a:t>Bun is a JavaScript runtime, package manager, test runner bundler built by Zig programming language. It was designed by Jarred Sumner. The purpose to design it is as a drop-in replacement for Node.js. </a:t>
            </a:r>
            <a:endParaRPr lang="en-US" altLang="zh-CN" sz="2000" dirty="0">
              <a:latin typeface="Arial" panose="020B0604020202090204" pitchFamily="34" charset="0"/>
              <a:ea typeface="微软雅黑" panose="020B0503020204020204" pitchFamily="34" charset="-122"/>
            </a:endParaRPr>
          </a:p>
          <a:p>
            <a:pPr marL="0" marR="0" algn="l">
              <a:spcBef>
                <a:spcPts val="0"/>
              </a:spcBef>
              <a:spcAft>
                <a:spcPts val="0"/>
              </a:spcAft>
            </a:pPr>
            <a:r>
              <a:rPr lang="en-US" altLang="zh-CN" sz="2000" dirty="0">
                <a:latin typeface="Arial" panose="020B0604020202090204" pitchFamily="34" charset="0"/>
                <a:ea typeface="微软雅黑" panose="020B0503020204020204" pitchFamily="34" charset="-122"/>
              </a:rPr>
              <a:t> </a:t>
            </a:r>
            <a:endParaRPr lang="en-US" altLang="zh-CN" sz="2000" dirty="0">
              <a:latin typeface="Arial" panose="020B0604020202090204" pitchFamily="34" charset="0"/>
              <a:ea typeface="微软雅黑" panose="020B0503020204020204" pitchFamily="34" charset="-122"/>
            </a:endParaRPr>
          </a:p>
          <a:p>
            <a:pPr marL="0" marR="0" algn="just">
              <a:spcBef>
                <a:spcPts val="0"/>
              </a:spcBef>
              <a:spcAft>
                <a:spcPts val="0"/>
              </a:spcAft>
            </a:pPr>
            <a:r>
              <a:rPr lang="en-US" altLang="zh-CN" sz="2000" dirty="0">
                <a:latin typeface="Arial" panose="020B0604020202090204" pitchFamily="34" charset="0"/>
                <a:ea typeface="微软雅黑" panose="020B0503020204020204" pitchFamily="34" charset="-122"/>
              </a:rPr>
              <a:t>JavaScript (or, more formally, ECMAScript) is just a specification for a programming language. Anyone can write a JavaScript engine that ingests a valid JavaScript program and executes it. The two most popular engines in use today are V8 (developed by Google) and </a:t>
            </a:r>
            <a:r>
              <a:rPr lang="en-US" altLang="zh-CN" sz="2000" dirty="0" err="1">
                <a:latin typeface="Arial" panose="020B0604020202090204" pitchFamily="34" charset="0"/>
                <a:ea typeface="微软雅黑" panose="020B0503020204020204" pitchFamily="34" charset="-122"/>
              </a:rPr>
              <a:t>JavaScriptCore</a:t>
            </a:r>
            <a:r>
              <a:rPr lang="en-US" altLang="zh-CN" sz="2000" dirty="0">
                <a:latin typeface="Arial" panose="020B0604020202090204" pitchFamily="34" charset="0"/>
                <a:ea typeface="微软雅黑" panose="020B0503020204020204" pitchFamily="34" charset="-122"/>
              </a:rPr>
              <a:t> (developed by Apple). Both are open source. Bun uses </a:t>
            </a:r>
            <a:r>
              <a:rPr lang="en-US" altLang="zh-CN" sz="2000" dirty="0" err="1">
                <a:latin typeface="Arial" panose="020B0604020202090204" pitchFamily="34" charset="0"/>
                <a:ea typeface="微软雅黑" panose="020B0503020204020204" pitchFamily="34" charset="-122"/>
              </a:rPr>
              <a:t>JavaScriptCore</a:t>
            </a:r>
            <a:r>
              <a:rPr lang="en-US" altLang="zh-CN" sz="2000" dirty="0">
                <a:latin typeface="Arial" panose="020B0604020202090204" pitchFamily="34" charset="0"/>
                <a:ea typeface="微软雅黑" panose="020B0503020204020204" pitchFamily="34" charset="-122"/>
              </a:rPr>
              <a:t> as the JavaScript engine, but Node.js and </a:t>
            </a:r>
            <a:r>
              <a:rPr lang="en-US" altLang="zh-CN" sz="2000" dirty="0" err="1">
                <a:latin typeface="Arial" panose="020B0604020202090204" pitchFamily="34" charset="0"/>
                <a:ea typeface="微软雅黑" panose="020B0503020204020204" pitchFamily="34" charset="-122"/>
              </a:rPr>
              <a:t>Deno</a:t>
            </a:r>
            <a:r>
              <a:rPr lang="en-US" altLang="zh-CN" sz="2000" dirty="0">
                <a:latin typeface="Arial" panose="020B0604020202090204" pitchFamily="34" charset="0"/>
                <a:ea typeface="微软雅黑" panose="020B0503020204020204" pitchFamily="34" charset="-122"/>
              </a:rPr>
              <a:t> both use V8 as the JavaScript engine.</a:t>
            </a:r>
            <a:endParaRPr lang="en-US" altLang="zh-CN" sz="2000" dirty="0">
              <a:latin typeface="Arial" panose="020B0604020202090204" pitchFamily="34" charset="0"/>
              <a:ea typeface="微软雅黑" panose="020B0503020204020204" pitchFamily="34" charset="-122"/>
            </a:endParaRPr>
          </a:p>
        </p:txBody>
      </p:sp>
      <p:pic>
        <p:nvPicPr>
          <p:cNvPr id="3" name="图形 2"/>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a:off x="9431172" y="5226725"/>
            <a:ext cx="1871505" cy="1637567"/>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3081003" y="3512356"/>
            <a:ext cx="6696744" cy="969916"/>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72716" tIns="36357" rIns="72716" bIns="36357" rtlCol="0" anchor="ctr"/>
          <a:lstStyle/>
          <a:p>
            <a:pPr algn="ctr"/>
            <a:endParaRPr lang="zh-CN" altLang="en-US" sz="1510">
              <a:latin typeface="Arial" panose="020B0604020202090204" pitchFamily="34" charset="0"/>
              <a:ea typeface="微软雅黑" panose="020B0503020204020204" pitchFamily="34" charset="-122"/>
              <a:sym typeface="Arial" panose="020B0604020202090204" pitchFamily="34" charset="0"/>
            </a:endParaRPr>
          </a:p>
        </p:txBody>
      </p:sp>
      <p:sp>
        <p:nvSpPr>
          <p:cNvPr id="3" name="椭圆 2"/>
          <p:cNvSpPr/>
          <p:nvPr/>
        </p:nvSpPr>
        <p:spPr>
          <a:xfrm>
            <a:off x="5919193" y="2214972"/>
            <a:ext cx="1020367" cy="102036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4400" dirty="0">
                <a:solidFill>
                  <a:schemeClr val="bg1"/>
                </a:solidFill>
                <a:latin typeface="Arial" panose="020B0604020202090204" pitchFamily="34" charset="0"/>
                <a:ea typeface="微软雅黑" panose="020B0503020204020204" pitchFamily="34" charset="-122"/>
                <a:sym typeface="Arial" panose="020B0604020202090204" pitchFamily="34" charset="0"/>
              </a:rPr>
              <a:t>02</a:t>
            </a:r>
            <a:endParaRPr lang="zh-CN" altLang="en-US" sz="4400" dirty="0">
              <a:solidFill>
                <a:schemeClr val="bg1"/>
              </a:solidFill>
              <a:latin typeface="Arial" panose="020B0604020202090204" pitchFamily="34" charset="0"/>
              <a:ea typeface="微软雅黑" panose="020B0503020204020204" pitchFamily="34" charset="-122"/>
              <a:sym typeface="Arial" panose="020B0604020202090204" pitchFamily="34" charset="0"/>
            </a:endParaRPr>
          </a:p>
        </p:txBody>
      </p:sp>
      <p:sp>
        <p:nvSpPr>
          <p:cNvPr id="5" name="MH_Entry_1"/>
          <p:cNvSpPr/>
          <p:nvPr>
            <p:custDataLst>
              <p:tags r:id="rId1"/>
            </p:custDataLst>
          </p:nvPr>
        </p:nvSpPr>
        <p:spPr>
          <a:xfrm>
            <a:off x="3729075" y="3751092"/>
            <a:ext cx="5400600" cy="492443"/>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1" fmla="*/ 0 w 2520280"/>
              <a:gd name="connsiteY0-2" fmla="*/ 1584176 h 1872208"/>
              <a:gd name="connsiteX1-3" fmla="*/ 2520280 w 2520280"/>
              <a:gd name="connsiteY1-4" fmla="*/ 1584176 h 1872208"/>
              <a:gd name="connsiteX2-5" fmla="*/ 2520280 w 2520280"/>
              <a:gd name="connsiteY2-6" fmla="*/ 1872208 h 1872208"/>
              <a:gd name="connsiteX3-7" fmla="*/ 0 w 2520280"/>
              <a:gd name="connsiteY3-8" fmla="*/ 1872208 h 1872208"/>
              <a:gd name="connsiteX4-9" fmla="*/ 0 w 2520280"/>
              <a:gd name="connsiteY4-10" fmla="*/ 1584176 h 1872208"/>
              <a:gd name="connsiteX5-11" fmla="*/ 0 w 2520280"/>
              <a:gd name="connsiteY5-12" fmla="*/ 0 h 1872208"/>
              <a:gd name="connsiteX6-13" fmla="*/ 2520280 w 2520280"/>
              <a:gd name="connsiteY6-14" fmla="*/ 0 h 1872208"/>
              <a:gd name="connsiteX7-15" fmla="*/ 0 w 2520280"/>
              <a:gd name="connsiteY7-16" fmla="*/ 0 h 1872208"/>
              <a:gd name="connsiteX0-17" fmla="*/ 0 w 2520280"/>
              <a:gd name="connsiteY0-18" fmla="*/ 1872208 h 1872208"/>
              <a:gd name="connsiteX1-19" fmla="*/ 2520280 w 2520280"/>
              <a:gd name="connsiteY1-20" fmla="*/ 1584176 h 1872208"/>
              <a:gd name="connsiteX2-21" fmla="*/ 2520280 w 2520280"/>
              <a:gd name="connsiteY2-22" fmla="*/ 1872208 h 1872208"/>
              <a:gd name="connsiteX3-23" fmla="*/ 0 w 2520280"/>
              <a:gd name="connsiteY3-24" fmla="*/ 1872208 h 1872208"/>
              <a:gd name="connsiteX4-25" fmla="*/ 0 w 2520280"/>
              <a:gd name="connsiteY4-26" fmla="*/ 0 h 1872208"/>
              <a:gd name="connsiteX5-27" fmla="*/ 2520280 w 2520280"/>
              <a:gd name="connsiteY5-28" fmla="*/ 0 h 1872208"/>
              <a:gd name="connsiteX6-29" fmla="*/ 0 w 2520280"/>
              <a:gd name="connsiteY6-30" fmla="*/ 0 h 1872208"/>
              <a:gd name="connsiteX0-31" fmla="*/ 0 w 2520280"/>
              <a:gd name="connsiteY0-32" fmla="*/ 1872208 h 1872208"/>
              <a:gd name="connsiteX1-33" fmla="*/ 2520280 w 2520280"/>
              <a:gd name="connsiteY1-34" fmla="*/ 1872208 h 1872208"/>
              <a:gd name="connsiteX2-35" fmla="*/ 0 w 2520280"/>
              <a:gd name="connsiteY2-36" fmla="*/ 1872208 h 1872208"/>
              <a:gd name="connsiteX3-37" fmla="*/ 0 w 2520280"/>
              <a:gd name="connsiteY3-38" fmla="*/ 0 h 1872208"/>
              <a:gd name="connsiteX4-39" fmla="*/ 2520280 w 2520280"/>
              <a:gd name="connsiteY4-40" fmla="*/ 0 h 1872208"/>
              <a:gd name="connsiteX5-41" fmla="*/ 0 w 2520280"/>
              <a:gd name="connsiteY5-42" fmla="*/ 0 h 1872208"/>
              <a:gd name="connsiteX0-43" fmla="*/ 0 w 2520280"/>
              <a:gd name="connsiteY0-44" fmla="*/ 1872208 h 1872208"/>
              <a:gd name="connsiteX1-45" fmla="*/ 2520280 w 2520280"/>
              <a:gd name="connsiteY1-46" fmla="*/ 1872208 h 1872208"/>
              <a:gd name="connsiteX2-47" fmla="*/ 0 w 2520280"/>
              <a:gd name="connsiteY2-48" fmla="*/ 1872208 h 1872208"/>
              <a:gd name="connsiteX3-49" fmla="*/ 0 w 2520280"/>
              <a:gd name="connsiteY3-50" fmla="*/ 0 h 1872208"/>
              <a:gd name="connsiteX4-51" fmla="*/ 34255 w 2520280"/>
              <a:gd name="connsiteY4-52" fmla="*/ 0 h 1872208"/>
              <a:gd name="connsiteX5-53" fmla="*/ 0 w 2520280"/>
              <a:gd name="connsiteY5-54" fmla="*/ 0 h 1872208"/>
              <a:gd name="connsiteX0-55" fmla="*/ 0 w 2520280"/>
              <a:gd name="connsiteY0-56" fmla="*/ 1872208 h 1872208"/>
              <a:gd name="connsiteX1-57" fmla="*/ 2520280 w 2520280"/>
              <a:gd name="connsiteY1-58" fmla="*/ 1872208 h 1872208"/>
              <a:gd name="connsiteX2-59" fmla="*/ 0 w 2520280"/>
              <a:gd name="connsiteY2-60" fmla="*/ 1872208 h 1872208"/>
              <a:gd name="connsiteX3-61" fmla="*/ 0 w 2520280"/>
              <a:gd name="connsiteY3-62" fmla="*/ 0 h 1872208"/>
              <a:gd name="connsiteX4-63" fmla="*/ 917 w 2520280"/>
              <a:gd name="connsiteY4-64" fmla="*/ 6036 h 1872208"/>
              <a:gd name="connsiteX5-65" fmla="*/ 0 w 2520280"/>
              <a:gd name="connsiteY5-66" fmla="*/ 0 h 1872208"/>
              <a:gd name="connsiteX0-67" fmla="*/ 0 w 2520280"/>
              <a:gd name="connsiteY0-68" fmla="*/ 1890314 h 1890314"/>
              <a:gd name="connsiteX1-69" fmla="*/ 2520280 w 2520280"/>
              <a:gd name="connsiteY1-70" fmla="*/ 1890314 h 1890314"/>
              <a:gd name="connsiteX2-71" fmla="*/ 0 w 2520280"/>
              <a:gd name="connsiteY2-72" fmla="*/ 1890314 h 1890314"/>
              <a:gd name="connsiteX3-73" fmla="*/ 0 w 2520280"/>
              <a:gd name="connsiteY3-74" fmla="*/ 18106 h 1890314"/>
              <a:gd name="connsiteX4-75" fmla="*/ 53304 w 2520280"/>
              <a:gd name="connsiteY4-76" fmla="*/ 0 h 1890314"/>
              <a:gd name="connsiteX5-77" fmla="*/ 0 w 2520280"/>
              <a:gd name="connsiteY5-78" fmla="*/ 18106 h 1890314"/>
              <a:gd name="connsiteX0-79" fmla="*/ 0 w 2520280"/>
              <a:gd name="connsiteY0-80" fmla="*/ 1872208 h 1872208"/>
              <a:gd name="connsiteX1-81" fmla="*/ 2520280 w 2520280"/>
              <a:gd name="connsiteY1-82" fmla="*/ 1872208 h 1872208"/>
              <a:gd name="connsiteX2-83" fmla="*/ 0 w 2520280"/>
              <a:gd name="connsiteY2-84" fmla="*/ 1872208 h 1872208"/>
              <a:gd name="connsiteX3-85" fmla="*/ 0 w 2520280"/>
              <a:gd name="connsiteY3-86" fmla="*/ 0 h 1872208"/>
              <a:gd name="connsiteX4-87" fmla="*/ 916 w 2520280"/>
              <a:gd name="connsiteY4-88" fmla="*/ 0 h 1872208"/>
              <a:gd name="connsiteX5-89" fmla="*/ 0 w 2520280"/>
              <a:gd name="connsiteY5-90" fmla="*/ 0 h 187220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520280" h="1872208">
                <a:moveTo>
                  <a:pt x="0" y="1872208"/>
                </a:moveTo>
                <a:lnTo>
                  <a:pt x="2520280" y="1872208"/>
                </a:lnTo>
                <a:lnTo>
                  <a:pt x="0" y="1872208"/>
                </a:lnTo>
                <a:close/>
                <a:moveTo>
                  <a:pt x="0" y="0"/>
                </a:moveTo>
                <a:lnTo>
                  <a:pt x="916" y="0"/>
                </a:lnTo>
                <a:lnTo>
                  <a:pt x="0" y="0"/>
                </a:lnTo>
                <a:close/>
              </a:path>
            </a:pathLst>
          </a:custGeom>
          <a:noFill/>
          <a:ln w="3175" cap="sq">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spAutoFit/>
          </a:bodyPr>
          <a:lstStyle/>
          <a:p>
            <a:pPr lvl="0"/>
            <a:r>
              <a:rPr lang="en-US" altLang="zh-CN" sz="3200" dirty="0">
                <a:solidFill>
                  <a:schemeClr val="bg1"/>
                </a:solidFill>
                <a:latin typeface="Arial" panose="020B0604020202090204" pitchFamily="34" charset="0"/>
                <a:ea typeface="微软雅黑" panose="020B0503020204020204" pitchFamily="34" charset="-122"/>
                <a:sym typeface="Arial" panose="020B0604020202090204" pitchFamily="34" charset="0"/>
              </a:rPr>
              <a:t>Advantage and Disadvantage</a:t>
            </a:r>
            <a:endParaRPr lang="en-US" altLang="zh-CN" sz="3200" dirty="0">
              <a:solidFill>
                <a:schemeClr val="bg1"/>
              </a:solidFill>
              <a:latin typeface="Arial" panose="020B0604020202090204" pitchFamily="34" charset="0"/>
              <a:ea typeface="微软雅黑" panose="020B0503020204020204" pitchFamily="34" charset="-122"/>
              <a:sym typeface="Arial" panose="020B0604020202090204" pitchFamily="34" charset="0"/>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p15:prstTrans prst="wind"/>
      </p:transition>
    </mc:Choice>
    <mc:Fallback>
      <p:transition spd="slow">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accel="40000" fill="hold" grpId="0" nodeType="clickEffect" p14:presetBounceEnd="40000">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14:bounceEnd="40000">
                                          <p:cBhvr additive="base">
                                            <p:cTn id="7" dur="1500" fill="hold"/>
                                            <p:tgtEl>
                                              <p:spTgt spid="3"/>
                                            </p:tgtEl>
                                            <p:attrNameLst>
                                              <p:attrName>ppt_x</p:attrName>
                                            </p:attrNameLst>
                                          </p:cBhvr>
                                          <p:tavLst>
                                            <p:tav tm="0">
                                              <p:val>
                                                <p:strVal val="#ppt_x"/>
                                              </p:val>
                                            </p:tav>
                                            <p:tav tm="100000">
                                              <p:val>
                                                <p:strVal val="#ppt_x"/>
                                              </p:val>
                                            </p:tav>
                                          </p:tavLst>
                                        </p:anim>
                                        <p:anim calcmode="lin" valueType="num" p14:bounceEnd="40000">
                                          <p:cBhvr additive="base">
                                            <p:cTn id="8" dur="15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accel="40000" fill="hold" grpId="0" nodeType="withEffect" p14:presetBounceEnd="40000">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14:bounceEnd="40000">
                                          <p:cBhvr additive="base">
                                            <p:cTn id="11" dur="1500" fill="hold"/>
                                            <p:tgtEl>
                                              <p:spTgt spid="2"/>
                                            </p:tgtEl>
                                            <p:attrNameLst>
                                              <p:attrName>ppt_x</p:attrName>
                                            </p:attrNameLst>
                                          </p:cBhvr>
                                          <p:tavLst>
                                            <p:tav tm="0">
                                              <p:val>
                                                <p:strVal val="#ppt_x"/>
                                              </p:val>
                                            </p:tav>
                                            <p:tav tm="100000">
                                              <p:val>
                                                <p:strVal val="#ppt_x"/>
                                              </p:val>
                                            </p:tav>
                                          </p:tavLst>
                                        </p:anim>
                                        <p:anim calcmode="lin" valueType="num" p14:bounceEnd="40000">
                                          <p:cBhvr additive="base">
                                            <p:cTn id="12" dur="1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56" presetClass="entr" presetSubtype="0" fill="hold" grpId="0" nodeType="clickEffect">
                                      <p:stCondLst>
                                        <p:cond delay="0"/>
                                      </p:stCondLst>
                                      <p:iterate type="lt">
                                        <p:tmPct val="10000"/>
                                      </p:iterate>
                                      <p:childTnLst>
                                        <p:set>
                                          <p:cBhvr>
                                            <p:cTn id="16" dur="1" fill="hold">
                                              <p:stCondLst>
                                                <p:cond delay="0"/>
                                              </p:stCondLst>
                                            </p:cTn>
                                            <p:tgtEl>
                                              <p:spTgt spid="5"/>
                                            </p:tgtEl>
                                            <p:attrNameLst>
                                              <p:attrName>style.visibility</p:attrName>
                                            </p:attrNameLst>
                                          </p:cBhvr>
                                          <p:to>
                                            <p:strVal val="visible"/>
                                          </p:to>
                                        </p:set>
                                        <p:anim by="(-#ppt_w*2)" calcmode="lin" valueType="num">
                                          <p:cBhvr rctx="PPT">
                                            <p:cTn id="17" dur="500" autoRev="1" fill="hold">
                                              <p:stCondLst>
                                                <p:cond delay="0"/>
                                              </p:stCondLst>
                                            </p:cTn>
                                            <p:tgtEl>
                                              <p:spTgt spid="5"/>
                                            </p:tgtEl>
                                            <p:attrNameLst>
                                              <p:attrName>ppt_w</p:attrName>
                                            </p:attrNameLst>
                                          </p:cBhvr>
                                        </p:anim>
                                        <p:anim by="(#ppt_w*0.50)" calcmode="lin" valueType="num">
                                          <p:cBhvr>
                                            <p:cTn id="18" dur="500" decel="50000" autoRev="1" fill="hold">
                                              <p:stCondLst>
                                                <p:cond delay="0"/>
                                              </p:stCondLst>
                                            </p:cTn>
                                            <p:tgtEl>
                                              <p:spTgt spid="5"/>
                                            </p:tgtEl>
                                            <p:attrNameLst>
                                              <p:attrName>ppt_x</p:attrName>
                                            </p:attrNameLst>
                                          </p:cBhvr>
                                        </p:anim>
                                        <p:anim from="(-#ppt_h/2)" to="(#ppt_y)" calcmode="lin" valueType="num">
                                          <p:cBhvr>
                                            <p:cTn id="19" dur="1000" fill="hold">
                                              <p:stCondLst>
                                                <p:cond delay="0"/>
                                              </p:stCondLst>
                                            </p:cTn>
                                            <p:tgtEl>
                                              <p:spTgt spid="5"/>
                                            </p:tgtEl>
                                            <p:attrNameLst>
                                              <p:attrName>ppt_y</p:attrName>
                                            </p:attrNameLst>
                                          </p:cBhvr>
                                        </p:anim>
                                        <p:animRot by="21600000">
                                          <p:cBhvr>
                                            <p:cTn id="20" dur="1000" fill="hold">
                                              <p:stCondLst>
                                                <p:cond delay="0"/>
                                              </p:stCondLst>
                                            </p:cTn>
                                            <p:tgtEl>
                                              <p:spTgt spid="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5" grpId="0"/>
        </p:bldLst>
      </p:timing>
    </mc:Choice>
    <mc:Fallback>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accel="4000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500" fill="hold"/>
                                            <p:tgtEl>
                                              <p:spTgt spid="3"/>
                                            </p:tgtEl>
                                            <p:attrNameLst>
                                              <p:attrName>ppt_x</p:attrName>
                                            </p:attrNameLst>
                                          </p:cBhvr>
                                          <p:tavLst>
                                            <p:tav tm="0">
                                              <p:val>
                                                <p:strVal val="#ppt_x"/>
                                              </p:val>
                                            </p:tav>
                                            <p:tav tm="100000">
                                              <p:val>
                                                <p:strVal val="#ppt_x"/>
                                              </p:val>
                                            </p:tav>
                                          </p:tavLst>
                                        </p:anim>
                                        <p:anim calcmode="lin" valueType="num">
                                          <p:cBhvr additive="base">
                                            <p:cTn id="8" dur="15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accel="40000"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500" fill="hold"/>
                                            <p:tgtEl>
                                              <p:spTgt spid="2"/>
                                            </p:tgtEl>
                                            <p:attrNameLst>
                                              <p:attrName>ppt_x</p:attrName>
                                            </p:attrNameLst>
                                          </p:cBhvr>
                                          <p:tavLst>
                                            <p:tav tm="0">
                                              <p:val>
                                                <p:strVal val="#ppt_x"/>
                                              </p:val>
                                            </p:tav>
                                            <p:tav tm="100000">
                                              <p:val>
                                                <p:strVal val="#ppt_x"/>
                                              </p:val>
                                            </p:tav>
                                          </p:tavLst>
                                        </p:anim>
                                        <p:anim calcmode="lin" valueType="num">
                                          <p:cBhvr additive="base">
                                            <p:cTn id="12" dur="1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56" presetClass="entr" presetSubtype="0" fill="hold" grpId="0" nodeType="clickEffect">
                                      <p:stCondLst>
                                        <p:cond delay="0"/>
                                      </p:stCondLst>
                                      <p:iterate type="lt">
                                        <p:tmPct val="10000"/>
                                      </p:iterate>
                                      <p:childTnLst>
                                        <p:set>
                                          <p:cBhvr>
                                            <p:cTn id="16" dur="1" fill="hold">
                                              <p:stCondLst>
                                                <p:cond delay="0"/>
                                              </p:stCondLst>
                                            </p:cTn>
                                            <p:tgtEl>
                                              <p:spTgt spid="5"/>
                                            </p:tgtEl>
                                            <p:attrNameLst>
                                              <p:attrName>style.visibility</p:attrName>
                                            </p:attrNameLst>
                                          </p:cBhvr>
                                          <p:to>
                                            <p:strVal val="visible"/>
                                          </p:to>
                                        </p:set>
                                        <p:anim by="(-#ppt_w*2)" calcmode="lin" valueType="num">
                                          <p:cBhvr rctx="PPT">
                                            <p:cTn id="17" dur="500" autoRev="1" fill="hold">
                                              <p:stCondLst>
                                                <p:cond delay="0"/>
                                              </p:stCondLst>
                                            </p:cTn>
                                            <p:tgtEl>
                                              <p:spTgt spid="5"/>
                                            </p:tgtEl>
                                            <p:attrNameLst>
                                              <p:attrName>ppt_w</p:attrName>
                                            </p:attrNameLst>
                                          </p:cBhvr>
                                        </p:anim>
                                        <p:anim by="(#ppt_w*0.50)" calcmode="lin" valueType="num">
                                          <p:cBhvr>
                                            <p:cTn id="18" dur="500" decel="50000" autoRev="1" fill="hold">
                                              <p:stCondLst>
                                                <p:cond delay="0"/>
                                              </p:stCondLst>
                                            </p:cTn>
                                            <p:tgtEl>
                                              <p:spTgt spid="5"/>
                                            </p:tgtEl>
                                            <p:attrNameLst>
                                              <p:attrName>ppt_x</p:attrName>
                                            </p:attrNameLst>
                                          </p:cBhvr>
                                        </p:anim>
                                        <p:anim from="(-#ppt_h/2)" to="(#ppt_y)" calcmode="lin" valueType="num">
                                          <p:cBhvr>
                                            <p:cTn id="19" dur="1000" fill="hold">
                                              <p:stCondLst>
                                                <p:cond delay="0"/>
                                              </p:stCondLst>
                                            </p:cTn>
                                            <p:tgtEl>
                                              <p:spTgt spid="5"/>
                                            </p:tgtEl>
                                            <p:attrNameLst>
                                              <p:attrName>ppt_y</p:attrName>
                                            </p:attrNameLst>
                                          </p:cBhvr>
                                        </p:anim>
                                        <p:animRot by="21600000">
                                          <p:cBhvr>
                                            <p:cTn id="20" dur="1000" fill="hold">
                                              <p:stCondLst>
                                                <p:cond delay="0"/>
                                              </p:stCondLst>
                                            </p:cTn>
                                            <p:tgtEl>
                                              <p:spTgt spid="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5" grpId="0"/>
        </p:bldLst>
      </p:timing>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extBox 8"/>
          <p:cNvSpPr txBox="1"/>
          <p:nvPr/>
        </p:nvSpPr>
        <p:spPr>
          <a:xfrm>
            <a:off x="3632467" y="121909"/>
            <a:ext cx="5400599" cy="984885"/>
          </a:xfrm>
          <a:prstGeom prst="rect">
            <a:avLst/>
          </a:prstGeom>
          <a:noFill/>
        </p:spPr>
        <p:txBody>
          <a:bodyPr wrap="square" lIns="0" tIns="0" rIns="0" bIns="0" rtlCol="0" anchor="ctr">
            <a:spAutoFit/>
          </a:bodyPr>
          <a:lstStyle/>
          <a:p>
            <a:pPr algn="ctr"/>
            <a:r>
              <a:rPr lang="en-US" altLang="zh-CN" sz="3200" dirty="0">
                <a:latin typeface="Arial" panose="020B0604020202090204" pitchFamily="34" charset="0"/>
                <a:ea typeface="微软雅黑" panose="020B0503020204020204" pitchFamily="34" charset="-122"/>
                <a:sym typeface="Arial" panose="020B0604020202090204" pitchFamily="34" charset="0"/>
              </a:rPr>
              <a:t>Advantage and Disadvantage of Security Model</a:t>
            </a:r>
            <a:endParaRPr lang="zh-CN" altLang="en-US" sz="4000" dirty="0">
              <a:latin typeface="Arial" panose="020B0604020202090204" pitchFamily="34" charset="0"/>
              <a:ea typeface="微软雅黑" panose="020B0503020204020204" pitchFamily="34" charset="-122"/>
              <a:sym typeface="Arial" panose="020B0604020202090204" pitchFamily="34" charset="0"/>
            </a:endParaRPr>
          </a:p>
        </p:txBody>
      </p:sp>
      <p:grpSp>
        <p:nvGrpSpPr>
          <p:cNvPr id="46" name="组合 45"/>
          <p:cNvGrpSpPr/>
          <p:nvPr/>
        </p:nvGrpSpPr>
        <p:grpSpPr>
          <a:xfrm>
            <a:off x="789718" y="614352"/>
            <a:ext cx="11086097" cy="0"/>
            <a:chOff x="1028775" y="591989"/>
            <a:chExt cx="11086097" cy="0"/>
          </a:xfrm>
        </p:grpSpPr>
        <p:cxnSp>
          <p:nvCxnSpPr>
            <p:cNvPr id="47" name="直接连接符 46"/>
            <p:cNvCxnSpPr/>
            <p:nvPr/>
          </p:nvCxnSpPr>
          <p:spPr>
            <a:xfrm>
              <a:off x="1028775" y="591989"/>
              <a:ext cx="35041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a:off x="8610675" y="591989"/>
              <a:ext cx="35041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
        <p:nvSpPr>
          <p:cNvPr id="3" name="TextBox 18"/>
          <p:cNvSpPr txBox="1"/>
          <p:nvPr/>
        </p:nvSpPr>
        <p:spPr>
          <a:xfrm>
            <a:off x="1916518" y="1146937"/>
            <a:ext cx="8832496" cy="5955476"/>
          </a:xfrm>
          <a:prstGeom prst="rect">
            <a:avLst/>
          </a:prstGeom>
          <a:noFill/>
        </p:spPr>
        <p:txBody>
          <a:bodyPr wrap="square" lIns="0" tIns="0" rIns="0" bIns="0" numCol="1" spcCol="360000">
            <a:spAutoFit/>
          </a:bodyPr>
          <a:lstStyle/>
          <a:p>
            <a:pPr algn="just">
              <a:lnSpc>
                <a:spcPct val="150000"/>
              </a:lnSpc>
            </a:pPr>
            <a:r>
              <a:rPr lang="en-US" altLang="zh-CN" b="1" dirty="0">
                <a:latin typeface="Arial" panose="020B0604020202090204" pitchFamily="34" charset="0"/>
                <a:ea typeface="微软雅黑" panose="020B0503020204020204" pitchFamily="34" charset="-122"/>
                <a:sym typeface="Arial" panose="020B0604020202090204" pitchFamily="34" charset="0"/>
              </a:rPr>
              <a:t>Node.js:</a:t>
            </a:r>
            <a:endParaRPr lang="en-US" altLang="zh-CN" b="1" dirty="0">
              <a:latin typeface="Arial" panose="020B0604020202090204" pitchFamily="34" charset="0"/>
              <a:ea typeface="微软雅黑" panose="020B0503020204020204" pitchFamily="34" charset="-122"/>
              <a:sym typeface="Arial" panose="020B0604020202090204" pitchFamily="34" charset="0"/>
            </a:endParaRPr>
          </a:p>
          <a:p>
            <a:pPr algn="just">
              <a:lnSpc>
                <a:spcPct val="150000"/>
              </a:lnSpc>
            </a:pPr>
            <a:r>
              <a:rPr lang="en-US" altLang="zh-CN" dirty="0">
                <a:latin typeface="Arial" panose="020B0604020202090204" pitchFamily="34" charset="0"/>
                <a:ea typeface="微软雅黑" panose="020B0503020204020204" pitchFamily="34" charset="-122"/>
                <a:sym typeface="Arial" panose="020B0604020202090204" pitchFamily="34" charset="0"/>
              </a:rPr>
              <a:t>Due to the widespread use of the Node.js ecosystem, there can be threats from insecure third-party modules and packages.</a:t>
            </a:r>
            <a:endParaRPr lang="en-US" altLang="zh-CN" dirty="0">
              <a:latin typeface="Arial" panose="020B0604020202090204" pitchFamily="34" charset="0"/>
              <a:ea typeface="微软雅黑" panose="020B0503020204020204" pitchFamily="34" charset="-122"/>
              <a:sym typeface="Arial" panose="020B0604020202090204" pitchFamily="34" charset="0"/>
            </a:endParaRPr>
          </a:p>
          <a:p>
            <a:pPr algn="just">
              <a:lnSpc>
                <a:spcPct val="150000"/>
              </a:lnSpc>
            </a:pPr>
            <a:endParaRPr lang="en-US" altLang="zh-CN" b="1" dirty="0">
              <a:latin typeface="Arial" panose="020B0604020202090204" pitchFamily="34" charset="0"/>
              <a:ea typeface="微软雅黑" panose="020B0503020204020204" pitchFamily="34" charset="-122"/>
              <a:sym typeface="Arial" panose="020B0604020202090204" pitchFamily="34" charset="0"/>
            </a:endParaRPr>
          </a:p>
          <a:p>
            <a:pPr algn="just">
              <a:lnSpc>
                <a:spcPct val="150000"/>
              </a:lnSpc>
            </a:pPr>
            <a:r>
              <a:rPr lang="en-US" altLang="zh-CN" b="1" dirty="0" err="1">
                <a:latin typeface="Arial" panose="020B0604020202090204" pitchFamily="34" charset="0"/>
                <a:ea typeface="微软雅黑" panose="020B0503020204020204" pitchFamily="34" charset="-122"/>
                <a:sym typeface="Arial" panose="020B0604020202090204" pitchFamily="34" charset="0"/>
              </a:rPr>
              <a:t>Deno</a:t>
            </a:r>
            <a:r>
              <a:rPr lang="en-US" altLang="zh-CN" b="1" dirty="0">
                <a:latin typeface="Arial" panose="020B0604020202090204" pitchFamily="34" charset="0"/>
                <a:ea typeface="微软雅黑" panose="020B0503020204020204" pitchFamily="34" charset="-122"/>
                <a:sym typeface="Arial" panose="020B0604020202090204" pitchFamily="34" charset="0"/>
              </a:rPr>
              <a:t>:</a:t>
            </a:r>
            <a:endParaRPr lang="en-US" altLang="zh-CN" b="1" dirty="0">
              <a:latin typeface="Arial" panose="020B0604020202090204" pitchFamily="34" charset="0"/>
              <a:ea typeface="微软雅黑" panose="020B0503020204020204" pitchFamily="34" charset="-122"/>
              <a:sym typeface="Arial" panose="020B0604020202090204" pitchFamily="34" charset="0"/>
            </a:endParaRPr>
          </a:p>
          <a:p>
            <a:pPr algn="just">
              <a:lnSpc>
                <a:spcPct val="150000"/>
              </a:lnSpc>
            </a:pPr>
            <a:r>
              <a:rPr lang="en-US" altLang="zh-CN" dirty="0">
                <a:latin typeface="Arial" panose="020B0604020202090204" pitchFamily="34" charset="0"/>
                <a:ea typeface="微软雅黑" panose="020B0503020204020204" pitchFamily="34" charset="-122"/>
                <a:sym typeface="Arial" panose="020B0604020202090204" pitchFamily="34" charset="0"/>
              </a:rPr>
              <a:t>One of the most significant differences between </a:t>
            </a:r>
            <a:r>
              <a:rPr lang="en-US" altLang="zh-CN" dirty="0" err="1">
                <a:latin typeface="Arial" panose="020B0604020202090204" pitchFamily="34" charset="0"/>
                <a:ea typeface="微软雅黑" panose="020B0503020204020204" pitchFamily="34" charset="-122"/>
                <a:sym typeface="Arial" panose="020B0604020202090204" pitchFamily="34" charset="0"/>
              </a:rPr>
              <a:t>Deno</a:t>
            </a:r>
            <a:r>
              <a:rPr lang="en-US" altLang="zh-CN" dirty="0">
                <a:latin typeface="Arial" panose="020B0604020202090204" pitchFamily="34" charset="0"/>
                <a:ea typeface="微软雅黑" panose="020B0503020204020204" pitchFamily="34" charset="-122"/>
                <a:sym typeface="Arial" panose="020B0604020202090204" pitchFamily="34" charset="0"/>
              </a:rPr>
              <a:t> and Node.js is its security model. </a:t>
            </a:r>
            <a:r>
              <a:rPr lang="en-US" altLang="zh-CN" dirty="0" err="1">
                <a:latin typeface="Arial" panose="020B0604020202090204" pitchFamily="34" charset="0"/>
                <a:ea typeface="微软雅黑" panose="020B0503020204020204" pitchFamily="34" charset="-122"/>
                <a:sym typeface="Arial" panose="020B0604020202090204" pitchFamily="34" charset="0"/>
              </a:rPr>
              <a:t>Deno</a:t>
            </a:r>
            <a:r>
              <a:rPr lang="en-US" altLang="zh-CN" dirty="0">
                <a:latin typeface="Arial" panose="020B0604020202090204" pitchFamily="34" charset="0"/>
                <a:ea typeface="微软雅黑" panose="020B0503020204020204" pitchFamily="34" charset="-122"/>
                <a:sym typeface="Arial" panose="020B0604020202090204" pitchFamily="34" charset="0"/>
              </a:rPr>
              <a:t> has a built-in security system that provides fine-grained control over file access, network access, and other potentially dangerous operations.</a:t>
            </a:r>
            <a:endParaRPr lang="en-US" altLang="zh-CN" dirty="0">
              <a:latin typeface="Arial" panose="020B0604020202090204" pitchFamily="34" charset="0"/>
              <a:ea typeface="微软雅黑" panose="020B0503020204020204" pitchFamily="34" charset="-122"/>
              <a:sym typeface="Arial" panose="020B0604020202090204" pitchFamily="34" charset="0"/>
            </a:endParaRPr>
          </a:p>
          <a:p>
            <a:pPr algn="just">
              <a:lnSpc>
                <a:spcPct val="150000"/>
              </a:lnSpc>
            </a:pPr>
            <a:r>
              <a:rPr lang="en-US" altLang="zh-CN" dirty="0">
                <a:latin typeface="Arial" panose="020B0604020202090204" pitchFamily="34" charset="0"/>
                <a:ea typeface="微软雅黑" panose="020B0503020204020204" pitchFamily="34" charset="-122"/>
                <a:sym typeface="Arial" panose="020B0604020202090204" pitchFamily="34" charset="0"/>
              </a:rPr>
              <a:t>By default, </a:t>
            </a:r>
            <a:r>
              <a:rPr lang="en-US" altLang="zh-CN" dirty="0" err="1">
                <a:latin typeface="Arial" panose="020B0604020202090204" pitchFamily="34" charset="0"/>
                <a:ea typeface="微软雅黑" panose="020B0503020204020204" pitchFamily="34" charset="-122"/>
                <a:sym typeface="Arial" panose="020B0604020202090204" pitchFamily="34" charset="0"/>
              </a:rPr>
              <a:t>Deno</a:t>
            </a:r>
            <a:r>
              <a:rPr lang="en-US" altLang="zh-CN" dirty="0">
                <a:latin typeface="Arial" panose="020B0604020202090204" pitchFamily="34" charset="0"/>
                <a:ea typeface="微软雅黑" panose="020B0503020204020204" pitchFamily="34" charset="-122"/>
                <a:sym typeface="Arial" panose="020B0604020202090204" pitchFamily="34" charset="0"/>
              </a:rPr>
              <a:t> runs with secure permissions, meaning it doesn't have access to the file system or network unless explicitly granted by the user. Permissions are granted using command-line flags, and they can also be managed programmatically.</a:t>
            </a:r>
            <a:endParaRPr lang="en-US" altLang="zh-CN" dirty="0">
              <a:latin typeface="Arial" panose="020B0604020202090204" pitchFamily="34" charset="0"/>
              <a:ea typeface="微软雅黑" panose="020B0503020204020204" pitchFamily="34" charset="-122"/>
              <a:sym typeface="Arial" panose="020B0604020202090204" pitchFamily="34" charset="0"/>
            </a:endParaRPr>
          </a:p>
          <a:p>
            <a:pPr algn="just">
              <a:lnSpc>
                <a:spcPct val="150000"/>
              </a:lnSpc>
            </a:pPr>
            <a:endParaRPr lang="en-US" altLang="zh-CN" b="1" dirty="0">
              <a:latin typeface="Arial" panose="020B0604020202090204" pitchFamily="34" charset="0"/>
              <a:ea typeface="微软雅黑" panose="020B0503020204020204" pitchFamily="34" charset="-122"/>
            </a:endParaRPr>
          </a:p>
          <a:p>
            <a:pPr algn="just">
              <a:lnSpc>
                <a:spcPct val="150000"/>
              </a:lnSpc>
            </a:pPr>
            <a:r>
              <a:rPr lang="en-US" altLang="zh-CN" b="1" dirty="0">
                <a:latin typeface="Arial" panose="020B0604020202090204" pitchFamily="34" charset="0"/>
                <a:ea typeface="微软雅黑" panose="020B0503020204020204" pitchFamily="34" charset="-122"/>
              </a:rPr>
              <a:t>Bun:</a:t>
            </a:r>
            <a:endParaRPr lang="en-US" altLang="zh-CN" b="1" dirty="0">
              <a:latin typeface="Arial" panose="020B0604020202090204" pitchFamily="34" charset="0"/>
              <a:ea typeface="微软雅黑" panose="020B0503020204020204" pitchFamily="34" charset="-122"/>
            </a:endParaRPr>
          </a:p>
          <a:p>
            <a:pPr algn="just"/>
            <a:r>
              <a:rPr lang="en-US" altLang="zh-CN" dirty="0">
                <a:latin typeface="Arial" panose="020B0604020202090204" pitchFamily="34" charset="0"/>
                <a:ea typeface="微软雅黑" panose="020B0503020204020204" pitchFamily="34" charset="-122"/>
              </a:rPr>
              <a:t>One of Bun's design goals is to serve as an alternative to Node.js, so its security characteristics may inherit some features from Node.js.</a:t>
            </a:r>
            <a:endParaRPr lang="en-US" altLang="zh-CN" dirty="0">
              <a:latin typeface="Arial" panose="020B0604020202090204" pitchFamily="34" charset="0"/>
              <a:ea typeface="微软雅黑" panose="020B0503020204020204" pitchFamily="34" charset="-122"/>
              <a:sym typeface="Arial" panose="020B060402020209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2000">
        <p14:ferris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50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tags/tag1.xml><?xml version="1.0" encoding="utf-8"?>
<p:tagLst xmlns:p="http://schemas.openxmlformats.org/presentationml/2006/main">
  <p:tag name="MH" val="20160830110146"/>
  <p:tag name="MH_LIBRARY" val="CONTENTS"/>
  <p:tag name="MH_TYPE" val="ENTRY"/>
  <p:tag name="ID" val="553512"/>
  <p:tag name="MH_ORDER" val="1"/>
</p:tagLst>
</file>

<file path=ppt/tags/tag10.xml><?xml version="1.0" encoding="utf-8"?>
<p:tagLst xmlns:p="http://schemas.openxmlformats.org/presentationml/2006/main">
  <p:tag name="MH" val="20160830110146"/>
  <p:tag name="MH_LIBRARY" val="CONTENTS"/>
  <p:tag name="MH_TYPE" val="ENTRY"/>
  <p:tag name="ID" val="553512"/>
  <p:tag name="MH_ORDER" val="1"/>
</p:tagLst>
</file>

<file path=ppt/tags/tag11.xml><?xml version="1.0" encoding="utf-8"?>
<p:tagLst xmlns:p="http://schemas.openxmlformats.org/presentationml/2006/main">
  <p:tag name="MH" val="20160830110146"/>
  <p:tag name="MH_LIBRARY" val="CONTENTS"/>
  <p:tag name="MH_TYPE" val="ENTRY"/>
  <p:tag name="ID" val="553512"/>
  <p:tag name="MH_ORDER" val="1"/>
</p:tagLst>
</file>

<file path=ppt/tags/tag12.xml><?xml version="1.0" encoding="utf-8"?>
<p:tagLst xmlns:p="http://schemas.openxmlformats.org/presentationml/2006/main">
  <p:tag name="ISPRING_ULTRA_SCORM_COURSE_ID" val="9E7965BD-BA7C-4284-B303-3DF26FF20985"/>
  <p:tag name="ISPRING_SCORM_RATE_SLIDES" val="1"/>
  <p:tag name="ISPRINGONLINEFOLDERID" val="0"/>
  <p:tag name="ISPRINGONLINEFOLDERPATH" val="Content List"/>
  <p:tag name="ISPRINGCLOUDFOLDERID" val="0"/>
  <p:tag name="ISPRINGCLOUDFOLDERPATH" val="Repository"/>
  <p:tag name="ISPRING_PLAYERS_CUSTOMIZATION" val="UEsDBBQAAgAIAEOUV0cNwDEewAEAANoDAAAPAAAAbm9uZS9wbGF5ZXIueG1spZJPb9QwEMXPW6nfIfK9dpYKUa0cekDKiaJKC4jbyptME1PHDp4Ju/vtmfzZpFuQQOKQaPIy72fPs/X9sXHJT4hog8/EWqYiAV+E0voqE18+5zd34v799ZVunTlBTGyZCR88iKQELKJtiX2PhupMvBAkQ0XCL4+bI9pM1ETtRqnD4SAPtzLESr1J07X69vBxW9TQmBvrkYwvmLvs5VYkbbQhWjpl4l0qrq9WA/ICZ5F7fIXBdf3KKIvQqDYCgieIatz2bN3Q3838NMErOrWAgkdfDbPvTfH8EMrOAfbaSo9tWyDqCYO20rSx6zufYCwyMTbsGkA0FaB0vhJq9Ko/mPWTM1hPHLzA9ty22zuLNYsjfejeLerubBmyVxNHXYJ0M0wwnGLeOZeDoS5CKZIIPzrLVd5jv85HkK7FuJzn7h0+Wy/xULDGVW4KCvH0gR18JFOUco5ejtHLwdTbh+ITF49TnNsFMgezhKBratzbf86j7/6fOEp4Mp0jcV7B+hKOueW/BA2PQsAz9pqk1sl+tTOVd9ftmxdX40Iadzdl8R1FQiZWwNewNGTUos8w9Zqm1fg5JTTHotXv91JPRC5/AVBLAQIAABQAAgAIAEOUV0cNwDEewAEAANoDAAAPAAAAAAAAAAEAAAAAAAAAAABub25lL3BsYXllci54bWxQSwUGAAAAAAEAAQA9AAAA7QEAAAAA"/>
  <p:tag name="ISPRING_OUTPUT_FOLDER" val="C:\Users\Administrator\Desktop"/>
  <p:tag name="ISPRING_SCORM_PASSING_SCORE" val="100.000000"/>
  <p:tag name="ISPRING_SCORM_ENDPOINT" val="&lt;endpoint&gt;&lt;enable&gt;0&lt;/enable&gt;&lt;lrs&gt;http://&lt;/lrs&gt;&lt;auth&gt;0&lt;/auth&gt;&lt;login&gt;&lt;/login&gt;&lt;password&gt;&lt;/password&gt;&lt;key&gt;&lt;/key&gt;&lt;name&gt;&lt;/name&gt;&lt;email&gt;&lt;/email&gt;&lt;/endpoint&gt;&#10;"/>
  <p:tag name="ISPRING_PRESENTATION_TITLE" val="bt211"/>
</p:tagLst>
</file>

<file path=ppt/tags/tag2.xml><?xml version="1.0" encoding="utf-8"?>
<p:tagLst xmlns:p="http://schemas.openxmlformats.org/presentationml/2006/main">
  <p:tag name="MH" val="20160830110146"/>
  <p:tag name="MH_LIBRARY" val="CONTENTS"/>
  <p:tag name="MH_TYPE" val="OTHERS"/>
  <p:tag name="ID" val="553512"/>
</p:tagLst>
</file>

<file path=ppt/tags/tag3.xml><?xml version="1.0" encoding="utf-8"?>
<p:tagLst xmlns:p="http://schemas.openxmlformats.org/presentationml/2006/main">
  <p:tag name="MH" val="20160830110146"/>
  <p:tag name="MH_LIBRARY" val="CONTENTS"/>
  <p:tag name="MH_TYPE" val="ENTRY"/>
  <p:tag name="ID" val="553512"/>
  <p:tag name="MH_ORDER" val="1"/>
</p:tagLst>
</file>

<file path=ppt/tags/tag4.xml><?xml version="1.0" encoding="utf-8"?>
<p:tagLst xmlns:p="http://schemas.openxmlformats.org/presentationml/2006/main">
  <p:tag name="MH" val="20160830110146"/>
  <p:tag name="MH_LIBRARY" val="CONTENTS"/>
  <p:tag name="MH_TYPE" val="ENTRY"/>
  <p:tag name="ID" val="553512"/>
  <p:tag name="MH_ORDER" val="2"/>
</p:tagLst>
</file>

<file path=ppt/tags/tag5.xml><?xml version="1.0" encoding="utf-8"?>
<p:tagLst xmlns:p="http://schemas.openxmlformats.org/presentationml/2006/main">
  <p:tag name="MH" val="20160830110146"/>
  <p:tag name="MH_LIBRARY" val="CONTENTS"/>
  <p:tag name="MH_TYPE" val="ENTRY"/>
  <p:tag name="ID" val="553512"/>
  <p:tag name="MH_ORDER" val="3"/>
</p:tagLst>
</file>

<file path=ppt/tags/tag6.xml><?xml version="1.0" encoding="utf-8"?>
<p:tagLst xmlns:p="http://schemas.openxmlformats.org/presentationml/2006/main">
  <p:tag name="MH" val="20160830110146"/>
  <p:tag name="MH_LIBRARY" val="CONTENTS"/>
  <p:tag name="MH_TYPE" val="ENTRY"/>
  <p:tag name="ID" val="553512"/>
  <p:tag name="MH_ORDER" val="4"/>
</p:tagLst>
</file>

<file path=ppt/tags/tag7.xml><?xml version="1.0" encoding="utf-8"?>
<p:tagLst xmlns:p="http://schemas.openxmlformats.org/presentationml/2006/main">
  <p:tag name="MH" val="20160830110146"/>
  <p:tag name="MH_LIBRARY" val="CONTENTS"/>
  <p:tag name="MH_TYPE" val="ENTRY"/>
  <p:tag name="ID" val="553512"/>
  <p:tag name="MH_ORDER" val="1"/>
</p:tagLst>
</file>

<file path=ppt/tags/tag8.xml><?xml version="1.0" encoding="utf-8"?>
<p:tagLst xmlns:p="http://schemas.openxmlformats.org/presentationml/2006/main">
  <p:tag name="MH" val="20160830110146"/>
  <p:tag name="MH_LIBRARY" val="CONTENTS"/>
  <p:tag name="MH_TYPE" val="ENTRY"/>
  <p:tag name="ID" val="553512"/>
  <p:tag name="MH_ORDER" val="1"/>
</p:tagLst>
</file>

<file path=ppt/tags/tag9.xml><?xml version="1.0" encoding="utf-8"?>
<p:tagLst xmlns:p="http://schemas.openxmlformats.org/presentationml/2006/main">
  <p:tag name="MH" val="20160830110146"/>
  <p:tag name="MH_LIBRARY" val="CONTENTS"/>
  <p:tag name="MH_TYPE" val="ENTRY"/>
  <p:tag name="ID" val="553512"/>
  <p:tag name="MH_ORDER" val="1"/>
</p:tagLst>
</file>

<file path=ppt/theme/theme1.xml><?xml version="1.0" encoding="utf-8"?>
<a:theme xmlns:a="http://schemas.openxmlformats.org/drawingml/2006/main" name="自定义设计方案">
  <a:themeElements>
    <a:clrScheme name="自定义 130">
      <a:dk1>
        <a:sysClr val="windowText" lastClr="000000"/>
      </a:dk1>
      <a:lt1>
        <a:sysClr val="window" lastClr="FFFFFF"/>
      </a:lt1>
      <a:dk2>
        <a:srgbClr val="44546A"/>
      </a:dk2>
      <a:lt2>
        <a:srgbClr val="E7E6E6"/>
      </a:lt2>
      <a:accent1>
        <a:srgbClr val="329589"/>
      </a:accent1>
      <a:accent2>
        <a:srgbClr val="ADE4C3"/>
      </a:accent2>
      <a:accent3>
        <a:srgbClr val="329589"/>
      </a:accent3>
      <a:accent4>
        <a:srgbClr val="ADE4C3"/>
      </a:accent4>
      <a:accent5>
        <a:srgbClr val="329589"/>
      </a:accent5>
      <a:accent6>
        <a:srgbClr val="ADE4C3"/>
      </a:accent6>
      <a:hlink>
        <a:srgbClr val="329589"/>
      </a:hlink>
      <a:folHlink>
        <a:srgbClr val="ADE4C3"/>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自定义设计方案">
  <a:themeElements>
    <a:clrScheme name="自定义 130">
      <a:dk1>
        <a:sysClr val="windowText" lastClr="000000"/>
      </a:dk1>
      <a:lt1>
        <a:sysClr val="window" lastClr="FFFFFF"/>
      </a:lt1>
      <a:dk2>
        <a:srgbClr val="44546A"/>
      </a:dk2>
      <a:lt2>
        <a:srgbClr val="E7E6E6"/>
      </a:lt2>
      <a:accent1>
        <a:srgbClr val="329589"/>
      </a:accent1>
      <a:accent2>
        <a:srgbClr val="ADE4C3"/>
      </a:accent2>
      <a:accent3>
        <a:srgbClr val="329589"/>
      </a:accent3>
      <a:accent4>
        <a:srgbClr val="ADE4C3"/>
      </a:accent4>
      <a:accent5>
        <a:srgbClr val="329589"/>
      </a:accent5>
      <a:accent6>
        <a:srgbClr val="ADE4C3"/>
      </a:accent6>
      <a:hlink>
        <a:srgbClr val="329589"/>
      </a:hlink>
      <a:folHlink>
        <a:srgbClr val="ADE4C3"/>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7500</Words>
  <Application>WPS 演示</Application>
  <PresentationFormat>自定义</PresentationFormat>
  <Paragraphs>164</Paragraphs>
  <Slides>23</Slides>
  <Notes>23</Notes>
  <HiddenSlides>0</HiddenSlides>
  <MMClips>0</MMClips>
  <ScaleCrop>false</ScaleCrop>
  <HeadingPairs>
    <vt:vector size="6" baseType="variant">
      <vt:variant>
        <vt:lpstr>已用的字体</vt:lpstr>
      </vt:variant>
      <vt:variant>
        <vt:i4>21</vt:i4>
      </vt:variant>
      <vt:variant>
        <vt:lpstr>主题</vt:lpstr>
      </vt:variant>
      <vt:variant>
        <vt:i4>2</vt:i4>
      </vt:variant>
      <vt:variant>
        <vt:lpstr>幻灯片标题</vt:lpstr>
      </vt:variant>
      <vt:variant>
        <vt:i4>23</vt:i4>
      </vt:variant>
    </vt:vector>
  </HeadingPairs>
  <TitlesOfParts>
    <vt:vector size="46" baseType="lpstr">
      <vt:lpstr>Arial</vt:lpstr>
      <vt:lpstr>宋体</vt:lpstr>
      <vt:lpstr>Wingdings</vt:lpstr>
      <vt:lpstr>Calibri</vt:lpstr>
      <vt:lpstr>Helvetica Neue</vt:lpstr>
      <vt:lpstr>汉仪书宋二KW</vt:lpstr>
      <vt:lpstr>微软雅黑</vt:lpstr>
      <vt:lpstr>汉仪旗黑</vt:lpstr>
      <vt:lpstr>Impact</vt:lpstr>
      <vt:lpstr>Neris Thin</vt:lpstr>
      <vt:lpstr>苹方-简</vt:lpstr>
      <vt:lpstr>宋体</vt:lpstr>
      <vt:lpstr>Arial Unicode MS</vt:lpstr>
      <vt:lpstr>Calibri Light</vt:lpstr>
      <vt:lpstr>Söhne</vt:lpstr>
      <vt:lpstr>等线 Light</vt:lpstr>
      <vt:lpstr>Times New Roman</vt:lpstr>
      <vt:lpstr>STXingkai</vt:lpstr>
      <vt:lpstr>宋体-简</vt:lpstr>
      <vt:lpstr>Thonburi</vt:lpstr>
      <vt:lpstr>汉仪中等线KW</vt:lpstr>
      <vt:lpstr>自定义设计方案</vt:lpstr>
      <vt:lpstr>1_自定义设计方案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http://www.ypppt.com/</cp:keywords>
  <cp:lastModifiedBy>争锋</cp:lastModifiedBy>
  <cp:revision>2</cp:revision>
  <dcterms:created xsi:type="dcterms:W3CDTF">2023-10-24T08:14:34Z</dcterms:created>
  <dcterms:modified xsi:type="dcterms:W3CDTF">2023-10-24T08:14:34Z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8a8eb34d-fba7-40f3-b856-61e3fd1d170f_Enabled">
    <vt:lpwstr>true</vt:lpwstr>
  </property>
  <property fmtid="{D5CDD505-2E9C-101B-9397-08002B2CF9AE}" pid="3" name="MSIP_Label_8a8eb34d-fba7-40f3-b856-61e3fd1d170f_SetDate">
    <vt:lpwstr>2023-10-10T21:31:20Z</vt:lpwstr>
  </property>
  <property fmtid="{D5CDD505-2E9C-101B-9397-08002B2CF9AE}" pid="4" name="MSIP_Label_8a8eb34d-fba7-40f3-b856-61e3fd1d170f_Method">
    <vt:lpwstr>Standard</vt:lpwstr>
  </property>
  <property fmtid="{D5CDD505-2E9C-101B-9397-08002B2CF9AE}" pid="5" name="MSIP_Label_8a8eb34d-fba7-40f3-b856-61e3fd1d170f_Name">
    <vt:lpwstr>Confidential</vt:lpwstr>
  </property>
  <property fmtid="{D5CDD505-2E9C-101B-9397-08002B2CF9AE}" pid="6" name="MSIP_Label_8a8eb34d-fba7-40f3-b856-61e3fd1d170f_SiteId">
    <vt:lpwstr>f89944b7-4a4e-4ea7-9156-3299f3411647</vt:lpwstr>
  </property>
  <property fmtid="{D5CDD505-2E9C-101B-9397-08002B2CF9AE}" pid="7" name="MSIP_Label_8a8eb34d-fba7-40f3-b856-61e3fd1d170f_ActionId">
    <vt:lpwstr>2148f6ff-fd20-4a16-a64d-c24e02ffc640</vt:lpwstr>
  </property>
  <property fmtid="{D5CDD505-2E9C-101B-9397-08002B2CF9AE}" pid="8" name="MSIP_Label_8a8eb34d-fba7-40f3-b856-61e3fd1d170f_ContentBits">
    <vt:lpwstr>0</vt:lpwstr>
  </property>
  <property fmtid="{D5CDD505-2E9C-101B-9397-08002B2CF9AE}" pid="9" name="ICV">
    <vt:lpwstr>F70B03605319FF1BEA7C3765E23B11AF_42</vt:lpwstr>
  </property>
  <property fmtid="{D5CDD505-2E9C-101B-9397-08002B2CF9AE}" pid="10" name="KSOProductBuildVer">
    <vt:lpwstr>2052-6.2.0.8299</vt:lpwstr>
  </property>
</Properties>
</file>